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2"/>
  </p:notesMasterIdLst>
  <p:handoutMasterIdLst>
    <p:handoutMasterId r:id="rId123"/>
  </p:handoutMasterIdLst>
  <p:sldIdLst>
    <p:sldId id="259" r:id="rId2"/>
    <p:sldId id="435" r:id="rId3"/>
    <p:sldId id="262" r:id="rId4"/>
    <p:sldId id="260" r:id="rId5"/>
    <p:sldId id="264" r:id="rId6"/>
    <p:sldId id="267" r:id="rId7"/>
    <p:sldId id="374" r:id="rId8"/>
    <p:sldId id="375" r:id="rId9"/>
    <p:sldId id="376" r:id="rId10"/>
    <p:sldId id="377" r:id="rId11"/>
    <p:sldId id="382" r:id="rId12"/>
    <p:sldId id="378" r:id="rId13"/>
    <p:sldId id="379" r:id="rId14"/>
    <p:sldId id="286" r:id="rId15"/>
    <p:sldId id="289" r:id="rId16"/>
    <p:sldId id="287" r:id="rId17"/>
    <p:sldId id="288" r:id="rId18"/>
    <p:sldId id="290" r:id="rId19"/>
    <p:sldId id="291" r:id="rId20"/>
    <p:sldId id="294" r:id="rId21"/>
    <p:sldId id="391" r:id="rId22"/>
    <p:sldId id="292" r:id="rId23"/>
    <p:sldId id="275" r:id="rId24"/>
    <p:sldId id="276" r:id="rId25"/>
    <p:sldId id="277" r:id="rId26"/>
    <p:sldId id="278" r:id="rId27"/>
    <p:sldId id="280" r:id="rId28"/>
    <p:sldId id="279" r:id="rId29"/>
    <p:sldId id="296" r:id="rId30"/>
    <p:sldId id="404" r:id="rId31"/>
    <p:sldId id="317" r:id="rId32"/>
    <p:sldId id="383" r:id="rId33"/>
    <p:sldId id="318" r:id="rId34"/>
    <p:sldId id="319" r:id="rId35"/>
    <p:sldId id="384" r:id="rId36"/>
    <p:sldId id="320" r:id="rId37"/>
    <p:sldId id="321" r:id="rId38"/>
    <p:sldId id="322" r:id="rId39"/>
    <p:sldId id="323" r:id="rId40"/>
    <p:sldId id="324" r:id="rId41"/>
    <p:sldId id="385" r:id="rId42"/>
    <p:sldId id="325" r:id="rId43"/>
    <p:sldId id="386" r:id="rId44"/>
    <p:sldId id="326" r:id="rId45"/>
    <p:sldId id="327" r:id="rId46"/>
    <p:sldId id="328" r:id="rId47"/>
    <p:sldId id="329" r:id="rId48"/>
    <p:sldId id="330" r:id="rId49"/>
    <p:sldId id="331" r:id="rId50"/>
    <p:sldId id="332" r:id="rId51"/>
    <p:sldId id="333" r:id="rId52"/>
    <p:sldId id="335" r:id="rId53"/>
    <p:sldId id="336" r:id="rId54"/>
    <p:sldId id="337" r:id="rId55"/>
    <p:sldId id="338" r:id="rId56"/>
    <p:sldId id="339" r:id="rId57"/>
    <p:sldId id="334" r:id="rId58"/>
    <p:sldId id="258" r:id="rId59"/>
    <p:sldId id="372" r:id="rId60"/>
    <p:sldId id="369" r:id="rId61"/>
    <p:sldId id="367" r:id="rId62"/>
    <p:sldId id="433" r:id="rId63"/>
    <p:sldId id="434" r:id="rId64"/>
    <p:sldId id="366" r:id="rId65"/>
    <p:sldId id="390" r:id="rId66"/>
    <p:sldId id="298" r:id="rId67"/>
    <p:sldId id="297" r:id="rId68"/>
    <p:sldId id="299" r:id="rId69"/>
    <p:sldId id="392" r:id="rId70"/>
    <p:sldId id="393" r:id="rId71"/>
    <p:sldId id="300" r:id="rId72"/>
    <p:sldId id="301" r:id="rId73"/>
    <p:sldId id="302" r:id="rId74"/>
    <p:sldId id="303" r:id="rId75"/>
    <p:sldId id="304" r:id="rId76"/>
    <p:sldId id="305" r:id="rId77"/>
    <p:sldId id="306" r:id="rId78"/>
    <p:sldId id="307" r:id="rId79"/>
    <p:sldId id="308" r:id="rId80"/>
    <p:sldId id="309" r:id="rId81"/>
    <p:sldId id="293" r:id="rId82"/>
    <p:sldId id="311" r:id="rId83"/>
    <p:sldId id="310" r:id="rId84"/>
    <p:sldId id="312" r:id="rId85"/>
    <p:sldId id="269" r:id="rId86"/>
    <p:sldId id="284" r:id="rId87"/>
    <p:sldId id="282" r:id="rId88"/>
    <p:sldId id="281" r:id="rId89"/>
    <p:sldId id="283" r:id="rId90"/>
    <p:sldId id="268" r:id="rId91"/>
    <p:sldId id="368" r:id="rId92"/>
    <p:sldId id="271" r:id="rId93"/>
    <p:sldId id="273" r:id="rId94"/>
    <p:sldId id="272" r:id="rId95"/>
    <p:sldId id="340" r:id="rId96"/>
    <p:sldId id="341" r:id="rId97"/>
    <p:sldId id="342" r:id="rId98"/>
    <p:sldId id="402" r:id="rId99"/>
    <p:sldId id="403" r:id="rId100"/>
    <p:sldId id="343" r:id="rId101"/>
    <p:sldId id="344" r:id="rId102"/>
    <p:sldId id="345" r:id="rId103"/>
    <p:sldId id="346" r:id="rId104"/>
    <p:sldId id="347" r:id="rId105"/>
    <p:sldId id="348" r:id="rId106"/>
    <p:sldId id="349" r:id="rId107"/>
    <p:sldId id="350" r:id="rId108"/>
    <p:sldId id="351" r:id="rId109"/>
    <p:sldId id="352" r:id="rId110"/>
    <p:sldId id="353" r:id="rId111"/>
    <p:sldId id="354" r:id="rId112"/>
    <p:sldId id="355" r:id="rId113"/>
    <p:sldId id="356" r:id="rId114"/>
    <p:sldId id="357" r:id="rId115"/>
    <p:sldId id="358" r:id="rId116"/>
    <p:sldId id="359" r:id="rId117"/>
    <p:sldId id="360" r:id="rId118"/>
    <p:sldId id="361" r:id="rId119"/>
    <p:sldId id="380" r:id="rId120"/>
    <p:sldId id="381"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A7E2E8-2CBE-4214-B8CE-4B33D0167B4B}">
          <p14:sldIdLst>
            <p14:sldId id="259"/>
            <p14:sldId id="435"/>
            <p14:sldId id="262"/>
            <p14:sldId id="260"/>
            <p14:sldId id="264"/>
            <p14:sldId id="267"/>
            <p14:sldId id="374"/>
            <p14:sldId id="375"/>
            <p14:sldId id="376"/>
            <p14:sldId id="377"/>
            <p14:sldId id="382"/>
            <p14:sldId id="378"/>
            <p14:sldId id="379"/>
            <p14:sldId id="286"/>
            <p14:sldId id="289"/>
            <p14:sldId id="287"/>
            <p14:sldId id="288"/>
            <p14:sldId id="290"/>
            <p14:sldId id="291"/>
            <p14:sldId id="294"/>
            <p14:sldId id="391"/>
            <p14:sldId id="292"/>
            <p14:sldId id="275"/>
            <p14:sldId id="276"/>
            <p14:sldId id="277"/>
            <p14:sldId id="278"/>
            <p14:sldId id="280"/>
            <p14:sldId id="279"/>
            <p14:sldId id="296"/>
            <p14:sldId id="404"/>
          </p14:sldIdLst>
        </p14:section>
        <p14:section name="Untitled Section" id="{2F314F21-FE11-4822-A0D1-920D1768F26D}">
          <p14:sldIdLst>
            <p14:sldId id="317"/>
            <p14:sldId id="383"/>
            <p14:sldId id="318"/>
            <p14:sldId id="319"/>
            <p14:sldId id="384"/>
            <p14:sldId id="320"/>
            <p14:sldId id="321"/>
            <p14:sldId id="322"/>
            <p14:sldId id="323"/>
            <p14:sldId id="324"/>
            <p14:sldId id="385"/>
            <p14:sldId id="325"/>
            <p14:sldId id="386"/>
            <p14:sldId id="326"/>
            <p14:sldId id="327"/>
            <p14:sldId id="328"/>
            <p14:sldId id="329"/>
            <p14:sldId id="330"/>
            <p14:sldId id="331"/>
            <p14:sldId id="332"/>
            <p14:sldId id="333"/>
            <p14:sldId id="335"/>
            <p14:sldId id="336"/>
            <p14:sldId id="337"/>
            <p14:sldId id="338"/>
            <p14:sldId id="339"/>
            <p14:sldId id="334"/>
            <p14:sldId id="258"/>
            <p14:sldId id="372"/>
            <p14:sldId id="369"/>
            <p14:sldId id="367"/>
            <p14:sldId id="433"/>
            <p14:sldId id="434"/>
            <p14:sldId id="366"/>
            <p14:sldId id="390"/>
            <p14:sldId id="298"/>
            <p14:sldId id="297"/>
            <p14:sldId id="299"/>
            <p14:sldId id="392"/>
            <p14:sldId id="393"/>
            <p14:sldId id="300"/>
            <p14:sldId id="301"/>
            <p14:sldId id="302"/>
            <p14:sldId id="303"/>
            <p14:sldId id="304"/>
            <p14:sldId id="305"/>
            <p14:sldId id="306"/>
            <p14:sldId id="307"/>
            <p14:sldId id="308"/>
            <p14:sldId id="309"/>
            <p14:sldId id="293"/>
            <p14:sldId id="311"/>
            <p14:sldId id="310"/>
            <p14:sldId id="312"/>
            <p14:sldId id="269"/>
            <p14:sldId id="284"/>
            <p14:sldId id="282"/>
            <p14:sldId id="281"/>
            <p14:sldId id="283"/>
            <p14:sldId id="268"/>
            <p14:sldId id="368"/>
            <p14:sldId id="271"/>
            <p14:sldId id="273"/>
            <p14:sldId id="272"/>
            <p14:sldId id="340"/>
            <p14:sldId id="341"/>
            <p14:sldId id="342"/>
            <p14:sldId id="402"/>
            <p14:sldId id="403"/>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80"/>
            <p14:sldId id="3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3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152" d="100"/>
        <a:sy n="152" d="100"/>
      </p:scale>
      <p:origin x="0" y="-5606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4DE15F-0891-4E23-8E96-4969CAA11589}" type="datetimeFigureOut">
              <a:rPr lang="en-AU" smtClean="0"/>
              <a:t>28/11/2018</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6FDBBC-8937-4BFE-8E6E-58C330A0E1A3}" type="slidenum">
              <a:rPr lang="en-AU" smtClean="0"/>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47D633-11BC-4659-84AF-C39DC5EA423B}" type="datetimeFigureOut">
              <a:rPr lang="en-AU" smtClean="0"/>
              <a:t>28/11/2018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EC7DBE-637E-4B46-B40A-743F172E6DF3}" type="slidenum">
              <a:rPr lang="en-AU" smtClean="0"/>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4FD9A5B-8D45-47DE-BB12-A5C0C28AA7DF}" type="datetime1">
              <a:rPr lang="en-US" smtClean="0"/>
              <a:t>11/28/2018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C021172F-7689-40BC-A1D6-1101EF95217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5B55B9C-BA75-4F57-87D7-C8FA59A5E836}" type="datetime1">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21172F-7689-40BC-A1D6-1101EF9521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EAD04E6-B4BC-471B-9E11-8B823F94EC09}" type="datetime1">
              <a:rPr lang="en-US" smtClean="0"/>
              <a:t>11/28/2018</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C021172F-7689-40BC-A1D6-1101EF9521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3FAB1CBA-96E1-4A0D-87FE-991277BB4DDF}" type="datetime1">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021172F-7689-40BC-A1D6-1101EF95217C}"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36232FC-0EA1-4981-82A5-BBFD60D0C985}" type="datetime1">
              <a:rPr lang="en-US" smtClean="0"/>
              <a:t>11/28/2018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021172F-7689-40BC-A1D6-1101EF95217C}"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56AF2DFA-D9E6-48B9-A7FF-64A2E5E12AB7}" type="datetime1">
              <a:rPr lang="en-US" smtClean="0"/>
              <a:t>11/28/2018</a:t>
            </a:fld>
            <a:endParaRPr lang="en-US"/>
          </a:p>
        </p:txBody>
      </p:sp>
      <p:sp>
        <p:nvSpPr>
          <p:cNvPr id="10" name="Slide Number Placeholder 9"/>
          <p:cNvSpPr>
            <a:spLocks noGrp="1"/>
          </p:cNvSpPr>
          <p:nvPr>
            <p:ph type="sldNum" sz="quarter" idx="16"/>
          </p:nvPr>
        </p:nvSpPr>
        <p:spPr/>
        <p:txBody>
          <a:bodyPr rtlCol="0"/>
          <a:lstStyle/>
          <a:p>
            <a:fld id="{C021172F-7689-40BC-A1D6-1101EF95217C}"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546EE8A-D773-4DFB-B7A5-8A14F8884BB9}" type="datetime1">
              <a:rPr lang="en-US" smtClean="0"/>
              <a:t>11/28/2018</a:t>
            </a:fld>
            <a:endParaRPr lang="en-US"/>
          </a:p>
        </p:txBody>
      </p:sp>
      <p:sp>
        <p:nvSpPr>
          <p:cNvPr id="12" name="Slide Number Placeholder 11"/>
          <p:cNvSpPr>
            <a:spLocks noGrp="1"/>
          </p:cNvSpPr>
          <p:nvPr>
            <p:ph type="sldNum" sz="quarter" idx="16"/>
          </p:nvPr>
        </p:nvSpPr>
        <p:spPr/>
        <p:txBody>
          <a:bodyPr rtlCol="0"/>
          <a:lstStyle/>
          <a:p>
            <a:fld id="{C021172F-7689-40BC-A1D6-1101EF95217C}"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31B7223-89EE-4E70-8A7E-93E38EEEAE89}" type="datetime1">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C021172F-7689-40BC-A1D6-1101EF9521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8A4B8-9179-4D1E-A55C-6DD89C5E78A1}" type="datetime1">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C021172F-7689-40BC-A1D6-1101EF9521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E62191D-B7F9-4D26-8A0C-41972E7CFCA1}" type="datetime1">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C021172F-7689-40BC-A1D6-1101EF95217C}"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2DE47776-85C1-40D6-9CCE-0138ACF42E10}" type="datetime1">
              <a:rPr lang="en-US" smtClean="0"/>
              <a:t>11/28/2018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C021172F-7689-40BC-A1D6-1101EF95217C}"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alpha val="0"/>
          </a:schemeClr>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338C1EE-CEA4-4E0B-91D2-7493C5F94A6B}" type="datetime1">
              <a:rPr lang="en-US" smtClean="0"/>
              <a:t>11/28/2018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021172F-7689-40BC-A1D6-1101EF95217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panose="05000000000000000000"/>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panose="05020102010507070707"/>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panose="05000000000000000000"/>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panose="05000000000000000000"/>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panose="05000000000000000000"/>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panose="05000000000000000000"/>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panose="05000000000000000000"/>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panose="05000000000000000000"/>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panose="05000000000000000000"/>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8" Type="http://schemas.openxmlformats.org/officeDocument/2006/relationships/hyperlink" Target="http://www.sunsmartshop.com.au/product_info.php?cPath=22_61&amp;products_id=408" TargetMode="External"/><Relationship Id="rId3" Type="http://schemas.openxmlformats.org/officeDocument/2006/relationships/image" Target="../media/image22.jpeg"/><Relationship Id="rId7" Type="http://schemas.openxmlformats.org/officeDocument/2006/relationships/image" Target="../media/image24.jpeg"/><Relationship Id="rId2" Type="http://schemas.openxmlformats.org/officeDocument/2006/relationships/hyperlink" Target="http://www.sunsmartshop.com.au/product_info.php?cPath=27_36&amp;products_id=254" TargetMode="External"/><Relationship Id="rId1" Type="http://schemas.openxmlformats.org/officeDocument/2006/relationships/slideLayout" Target="../slideLayouts/slideLayout6.xml"/><Relationship Id="rId6" Type="http://schemas.openxmlformats.org/officeDocument/2006/relationships/hyperlink" Target="http://www.sunsmartshop.com.au/product_info.php?products_id=521" TargetMode="External"/><Relationship Id="rId5" Type="http://schemas.openxmlformats.org/officeDocument/2006/relationships/image" Target="../media/image23.jpeg"/><Relationship Id="rId4" Type="http://schemas.openxmlformats.org/officeDocument/2006/relationships/hyperlink" Target="http://www.sunsmartshop.com.au/product_info.php?cPath=29_49&amp;products_id=87" TargetMode="External"/><Relationship Id="rId9" Type="http://schemas.openxmlformats.org/officeDocument/2006/relationships/image" Target="../media/image25.jpeg"/></Relationships>
</file>

<file path=ppt/slides/_rels/slide10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www.slsa.com.au/default.aspx?s=beachsafety" TargetMode="External"/><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jpeg"/><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2" Type="http://schemas.openxmlformats.org/officeDocument/2006/relationships/hyperlink" Target="https://www.homeaffairs.gov.au/"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hyperlink" Target="http://www.ato.gov.au/"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www.tabd.gov.au/" TargetMode="External"/><Relationship Id="rId2" Type="http://schemas.openxmlformats.org/officeDocument/2006/relationships/hyperlink" Target="http://www.ato.gov.au/"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www.metlinkmelbourne.com.au/maps-stations-stops" TargetMode="External"/><Relationship Id="rId2" Type="http://schemas.openxmlformats.org/officeDocument/2006/relationships/hyperlink" Target="http://www.metlinkmelbourne.com.au/timetables"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au/imgres?imgurl=http://www.islam4theworld.com/new_muslims/images/susan_australia.jpg&amp;imgrefurl=http://www.religiousforums.com/forum/islam/60295-famous-converts-2.html&amp;h=206&amp;w=200&amp;sz=16&amp;hl=en&amp;start=5&amp;tbnid=15c-3gt8VpS1oM:&amp;tbnh=105&amp;tbnw=102&amp;prev=/images?q=Australian+Muslim&amp;gbv=2&amp;hl=en" TargetMode="Externa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com.au/imgres?imgurl=http://farm2.static.flickr.com/1299/1151136041_e5d9950dc4.jpg&amp;imgrefurl=http://stephenjhworkman.blogspot.com/2007/08/neto-sausage-co-fri-lunchtime-bbq.html&amp;h=500&amp;w=375&amp;sz=95&amp;hl=en&amp;start=5&amp;tbnid=rs09l4J-V0pHbM:&amp;tbnh=130&amp;tbnw=98&amp;prev=/images?q=Sausage+on+bbq&amp;gbv=2&amp;hl=en" TargetMode="Externa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images.google.com.au/imgres?imgurl=http://farm2.static.flickr.com/1299/1151136041_e5d9950dc4.jpg&amp;imgrefurl=http://stephenjhworkman.blogspot.com/2007/08/neto-sausage-co-fri-lunchtime-bbq.html&amp;h=500&amp;w=375&amp;sz=95&amp;hl=en&amp;start=5&amp;tbnid=rs09l4J-V0pHbM:&amp;tbnh=130&amp;tbnw=98&amp;prev=/images?q=Sausage+on+bbq&amp;gbv=2&amp;hl=en"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com.au/imgres?imgurl=http://www.australiaday.gov.au/pages/images/Aussie%20Girls.jpg&amp;imgrefurl=http://www.australiaday.gov.au/pages/page169.asp&amp;h=895&amp;w=1343&amp;sz=234&amp;hl=en&amp;start=1&amp;tbnid=Yeeh-U5RC9WEmM:&amp;tbnh=100&amp;tbnw=150&amp;prev=/images?q=Australia+day&amp;gbv=2&amp;hl=en" TargetMode="Externa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com.au/imgres?imgurl=http://www.australiaday.gov.au/pages/images/Aussie%20Girls.jpg&amp;imgrefurl=http://www.australiaday.gov.au/pages/page169.asp&amp;h=895&amp;w=1343&amp;sz=234&amp;hl=en&amp;start=1&amp;tbnid=Yeeh-U5RC9WEmM:&amp;tbnh=100&amp;tbnw=150&amp;prev=/images?q=Australia+day&amp;gbv=2&amp;hl=en" TargetMode="Externa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images.google.com.au/imgres?imgurl=http://upload.wikimedia.org/wikipedia/commons/6/6f/Hot_cross_buns.jpg&amp;imgrefurl=http://commons.wikimedia.org/wiki/Image:Hot_cross_buns.jpg&amp;h=406&amp;w=613&amp;sz=53&amp;hl=en&amp;start=2&amp;tbnid=tAIGjI7hbCVRSM:&amp;tbnh=90&amp;tbnw=136&amp;prev=/images?q=Hot+cross+buns&amp;gbv=2&amp;hl=en" TargetMode="Externa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google.com.au/imgres?imgurl=http://news.bbc.co.uk/olmedia/1725000/images/_1729133_australia_ap.jpg&amp;imgrefurl=http://news.bbc.co.uk/cbbcnews/hi/pictures/galleries/newsid_1729000/1729133.stm&amp;h=295&amp;w=350&amp;sz=16&amp;hl=en&amp;start=9&amp;tbnid=LSO-9L7kTYdhtM:&amp;tbnh=101&amp;tbnw=120&amp;prev=/images?q=Christmas+in+Australia&amp;gbv=2&amp;hl=en" TargetMode="Externa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google.com.au/imgres?imgurl=http://news.bbc.co.uk/olmedia/1725000/images/_1729133_australia_ap.jpg&amp;imgrefurl=http://news.bbc.co.uk/cbbcnews/hi/pictures/galleries/newsid_1729000/1729133.stm&amp;h=295&amp;w=350&amp;sz=16&amp;hl=en&amp;start=9&amp;tbnid=LSO-9L7kTYdhtM:&amp;tbnh=101&amp;tbnw=120&amp;prev=/images?q=Christmas+in+Australia&amp;gbv=2&amp;hl=en" TargetMode="Externa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images.google.com.au/imgres?imgurl=http://www.goringe.net/tanya/archives/Buzios%20-%20waiting%20for%20bus%20to%20Campos%20-%20me-thumb.jpg&amp;imgrefurl=http://www.goringe.net/tanya/archives/2005_03.html&amp;h=384&amp;w=512&amp;sz=48&amp;hl=en&amp;start=5&amp;tbnid=Ai0e9YrxAiOVCM:&amp;tbnh=98&amp;tbnw=131&amp;prev=/images?q=Waiting+for+a+bus&amp;gbv=2&amp;hl=en" TargetMode="Externa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images.google.com.au/imgres?imgurl=http://www.cattivoli.com/photos/home01.jpg&amp;imgrefurl=http://www.cattivoli.com/en/home.html&amp;h=300&amp;w=460&amp;sz=27&amp;hl=en&amp;start=17&amp;tbnid=aBLkl4-lLrQslM:&amp;tbnh=83&amp;tbnw=128&amp;prev=/images?q=Public+Transport+Safety&amp;gbv=2&amp;hl=en&amp;sa=G" TargetMode="Externa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ages.google.com.au/imgres?imgurl=http://www.personalsafetyadvice.co.uk/images/8931.jpg&amp;imgrefurl=http://www.personalsafetyadvice.co.uk/PersonalSafetyWhenUsingPublicTransport.html&amp;h=260&amp;w=200&amp;sz=17&amp;hl=en&amp;start=26&amp;tbnid=6pb_cF5Cvbf3EM:&amp;tbnh=112&amp;tbnw=86&amp;prev=/images?q=Public+Transport+Safety&amp;start=18&amp;gbv=2&amp;ndsp=18&amp;hl=en&amp;sa=N" TargetMode="Externa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3" Type="http://schemas.openxmlformats.org/officeDocument/2006/relationships/hyperlink" Target="http://www.visitmelbourne.com/" TargetMode="External"/><Relationship Id="rId2" Type="http://schemas.openxmlformats.org/officeDocument/2006/relationships/hyperlink" Target="http://www.visitvictoria.com/" TargetMode="External"/><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Australia Orientation</a:t>
            </a:r>
          </a:p>
        </p:txBody>
      </p:sp>
      <p:pic>
        <p:nvPicPr>
          <p:cNvPr id="4" name="image1.png"/>
          <p:cNvPicPr/>
          <p:nvPr/>
        </p:nvPicPr>
        <p:blipFill>
          <a:blip r:embed="rId2"/>
          <a:srcRect/>
          <a:stretch>
            <a:fillRect/>
          </a:stretch>
        </p:blipFill>
        <p:spPr>
          <a:xfrm>
            <a:off x="1547664" y="2492896"/>
            <a:ext cx="5616014" cy="1986072"/>
          </a:xfrm>
          <a:prstGeom prst="rect">
            <a:avLst/>
          </a:prstGeom>
          <a:ln/>
        </p:spPr>
      </p:pic>
    </p:spTree>
  </p:cSld>
  <p:clrMapOvr>
    <a:masterClrMapping/>
  </p:clrMapOvr>
  <p:transition>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28599" y="1608231"/>
            <a:ext cx="8776854" cy="5016758"/>
          </a:xfrm>
          <a:prstGeom prst="rect">
            <a:avLst/>
          </a:prstGeom>
        </p:spPr>
        <p:txBody>
          <a:bodyPr wrap="square">
            <a:spAutoFit/>
          </a:bodyPr>
          <a:lstStyle/>
          <a:p>
            <a:r>
              <a:rPr lang="en-AU" sz="2000" b="1" dirty="0"/>
              <a:t>Keep lines of communication open with those at home: </a:t>
            </a:r>
          </a:p>
          <a:p>
            <a:pPr marL="285750" indent="-285750">
              <a:buFont typeface="Arial" panose="020B0604020202020204" pitchFamily="34" charset="0"/>
              <a:buChar char="•"/>
            </a:pPr>
            <a:r>
              <a:rPr lang="en-AU" sz="2000" dirty="0"/>
              <a:t>Communicating with those at home regularly about your experiences of study and life in Australia, through emails, telephones and letters, is vital..</a:t>
            </a:r>
          </a:p>
          <a:p>
            <a:r>
              <a:rPr lang="en-AU" sz="2000" b="1" dirty="0"/>
              <a:t>Sense of humour: </a:t>
            </a:r>
          </a:p>
          <a:p>
            <a:pPr marL="285750" indent="-285750">
              <a:buFont typeface="Arial" panose="020B0604020202020204" pitchFamily="34" charset="0"/>
              <a:buChar char="•"/>
            </a:pPr>
            <a:r>
              <a:rPr lang="en-AU" sz="2000" dirty="0"/>
              <a:t>Importantly, remember that living in a different culture means you will inevitably find yourself in a range of unusual and often confusing situations.</a:t>
            </a:r>
          </a:p>
          <a:p>
            <a:pPr marL="285750" indent="-285750">
              <a:buFont typeface="Arial" panose="020B0604020202020204" pitchFamily="34" charset="0"/>
              <a:buChar char="•"/>
            </a:pPr>
            <a:r>
              <a:rPr lang="en-AU" sz="2000" dirty="0"/>
              <a:t>Being able to laugh in these situations will remind you that  it takes time to understand different cultures and that it is ok to make mistakes.</a:t>
            </a:r>
          </a:p>
          <a:p>
            <a:r>
              <a:rPr lang="en-AU" sz="2000" b="1" dirty="0"/>
              <a:t>Ask for help: </a:t>
            </a:r>
          </a:p>
          <a:p>
            <a:pPr marL="285750" indent="-285750">
              <a:buFont typeface="Arial" panose="020B0604020202020204" pitchFamily="34" charset="0"/>
              <a:buChar char="•"/>
            </a:pPr>
            <a:r>
              <a:rPr lang="en-AU" sz="2000" dirty="0"/>
              <a:t>Don’t be afraid to ask for assistance or support if you need it. In addition to the Counselling Service there are many organisations set up on campus to ensure you have a successful and enjoyable time in Australia.</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Tree>
  </p:cSld>
  <p:clrMapOvr>
    <a:masterClrMapping/>
  </p:clrMapOvr>
  <p:transition>
    <p:wedg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HOME FIRE SAFETY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66254" y="2217648"/>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132858" y="1625468"/>
            <a:ext cx="8774374" cy="369332"/>
          </a:xfrm>
          <a:prstGeom prst="rect">
            <a:avLst/>
          </a:prstGeom>
        </p:spPr>
        <p:txBody>
          <a:bodyPr wrap="square">
            <a:spAutoFit/>
          </a:bodyPr>
          <a:lstStyle/>
          <a:p>
            <a:r>
              <a:rPr lang="en-AU" dirty="0"/>
              <a:t> </a:t>
            </a:r>
          </a:p>
        </p:txBody>
      </p:sp>
      <p:sp>
        <p:nvSpPr>
          <p:cNvPr id="12" name="Rectangle 11"/>
          <p:cNvSpPr/>
          <p:nvPr/>
        </p:nvSpPr>
        <p:spPr>
          <a:xfrm>
            <a:off x="235526" y="1773808"/>
            <a:ext cx="8697745" cy="4401205"/>
          </a:xfrm>
          <a:prstGeom prst="rect">
            <a:avLst/>
          </a:prstGeom>
        </p:spPr>
        <p:txBody>
          <a:bodyPr wrap="square">
            <a:spAutoFit/>
          </a:bodyPr>
          <a:lstStyle/>
          <a:p>
            <a:r>
              <a:rPr lang="en-AU" sz="2000" dirty="0"/>
              <a:t>International students are increasingly appearing in statistics related to fire incidents and deaths in Australia.  Sadly, most of these fires are preventable.  You can take some simple steps to reduce the risk of fire in your accommodation.  </a:t>
            </a:r>
          </a:p>
          <a:p>
            <a:r>
              <a:rPr lang="en-AU" sz="2000" dirty="0"/>
              <a:t> </a:t>
            </a:r>
          </a:p>
          <a:p>
            <a:r>
              <a:rPr lang="en-AU" sz="2000" b="1" dirty="0"/>
              <a:t>Smoke Alarms</a:t>
            </a:r>
            <a:endParaRPr lang="en-AU" sz="2000" dirty="0"/>
          </a:p>
          <a:p>
            <a:r>
              <a:rPr lang="en-AU" sz="2000" dirty="0"/>
              <a:t>When you are sleeping you cannot smell smoke. Smoke alarms save lives. They wake you and alert you to the danger from smoke and fire.  You MUST have a smoke alarm where you live, it is the law.  All homes must have a smoke alarm on each level. Landlords are legally responsible for installation of alarms in rental properties. Tenants are responsible for testing and maintaining alarms. If you live on campus there will be a smoke alarm in your room. If you live off campus in a house or flat there must be a smoke alarm outside your bedroom.</a:t>
            </a:r>
          </a:p>
        </p:txBody>
      </p:sp>
    </p:spTree>
  </p:cSld>
  <p:clrMapOvr>
    <a:masterClrMapping/>
  </p:clrMapOvr>
  <p:transition>
    <p:wheel spokes="2"/>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HOME FIRE SAFETY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66254" y="2217648"/>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83127" y="2217648"/>
            <a:ext cx="8774374" cy="4524315"/>
          </a:xfrm>
          <a:prstGeom prst="rect">
            <a:avLst/>
          </a:prstGeom>
        </p:spPr>
        <p:txBody>
          <a:bodyPr wrap="square">
            <a:spAutoFit/>
          </a:bodyPr>
          <a:lstStyle/>
          <a:p>
            <a:r>
              <a:rPr lang="en-AU" sz="2400" dirty="0"/>
              <a:t>Look after your smoke alarm, it can save your life.  </a:t>
            </a:r>
          </a:p>
          <a:p>
            <a:r>
              <a:rPr lang="en-AU" sz="2400" dirty="0"/>
              <a:t> </a:t>
            </a:r>
          </a:p>
          <a:p>
            <a:pPr marL="285750" lvl="0" indent="-285750">
              <a:buFont typeface="Arial" panose="020B0604020202020204" pitchFamily="34" charset="0"/>
              <a:buChar char="•"/>
            </a:pPr>
            <a:r>
              <a:rPr lang="en-AU" sz="2400" dirty="0"/>
              <a:t>Test your smoke alarm monthly by pressing the test button.</a:t>
            </a:r>
          </a:p>
          <a:p>
            <a:pPr marL="285750" lvl="0" indent="-285750">
              <a:buFont typeface="Arial" panose="020B0604020202020204" pitchFamily="34" charset="0"/>
              <a:buChar char="•"/>
            </a:pPr>
            <a:r>
              <a:rPr lang="en-AU" sz="2400" dirty="0"/>
              <a:t>DON’T remove the battery</a:t>
            </a:r>
          </a:p>
          <a:p>
            <a:pPr marL="285750" lvl="0" indent="-285750">
              <a:buFont typeface="Arial" panose="020B0604020202020204" pitchFamily="34" charset="0"/>
              <a:buChar char="•"/>
            </a:pPr>
            <a:r>
              <a:rPr lang="en-AU" sz="2400" dirty="0"/>
              <a:t>DON’T take the smoke alarm down</a:t>
            </a:r>
          </a:p>
          <a:p>
            <a:pPr marL="285750" lvl="0" indent="-285750">
              <a:buFont typeface="Arial" panose="020B0604020202020204" pitchFamily="34" charset="0"/>
              <a:buChar char="•"/>
            </a:pPr>
            <a:r>
              <a:rPr lang="en-AU" sz="2400" dirty="0"/>
              <a:t>DON’T cover the smoke alarm</a:t>
            </a:r>
          </a:p>
          <a:p>
            <a:pPr marL="285750" lvl="0" indent="-285750">
              <a:buFont typeface="Arial" panose="020B0604020202020204" pitchFamily="34" charset="0"/>
              <a:buChar char="•"/>
            </a:pPr>
            <a:r>
              <a:rPr lang="en-AU" sz="2400" dirty="0"/>
              <a:t>Replace the battery in your smoke alarm yearly.</a:t>
            </a:r>
          </a:p>
          <a:p>
            <a:pPr marL="285750" lvl="0" indent="-285750">
              <a:buFont typeface="Arial" panose="020B0604020202020204" pitchFamily="34" charset="0"/>
              <a:buChar char="•"/>
            </a:pPr>
            <a:r>
              <a:rPr lang="en-AU" sz="2400" dirty="0"/>
              <a:t>Regularly vacuum over and around your smoke alarm to remove dust and debris to keep it clean.</a:t>
            </a:r>
          </a:p>
          <a:p>
            <a:pPr marL="285750" indent="-285750">
              <a:buFont typeface="Arial" panose="020B0604020202020204" pitchFamily="34" charset="0"/>
              <a:buChar char="•"/>
            </a:pPr>
            <a:r>
              <a:rPr lang="en-AU" sz="2400" dirty="0"/>
              <a:t>If there is no smoke alarm or it does not work report it to your landlord.</a:t>
            </a:r>
          </a:p>
        </p:txBody>
      </p:sp>
      <p:pic>
        <p:nvPicPr>
          <p:cNvPr id="13" name="Picture 12" descr="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188640"/>
            <a:ext cx="1479550" cy="1998700"/>
          </a:xfrm>
          <a:prstGeom prst="rect">
            <a:avLst/>
          </a:prstGeom>
          <a:noFill/>
          <a:ln>
            <a:noFill/>
          </a:ln>
        </p:spPr>
      </p:pic>
    </p:spTree>
  </p:cSld>
  <p:clrMapOvr>
    <a:masterClrMapping/>
  </p:clrMapOvr>
  <p:transition>
    <p:split/>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HOME FIRE SAFETY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1" name="Rectangle 10"/>
          <p:cNvSpPr/>
          <p:nvPr/>
        </p:nvSpPr>
        <p:spPr>
          <a:xfrm>
            <a:off x="83127" y="1575548"/>
            <a:ext cx="8912918" cy="5355312"/>
          </a:xfrm>
          <a:prstGeom prst="rect">
            <a:avLst/>
          </a:prstGeom>
        </p:spPr>
        <p:txBody>
          <a:bodyPr wrap="square">
            <a:spAutoFit/>
          </a:bodyPr>
          <a:lstStyle/>
          <a:p>
            <a:r>
              <a:rPr lang="en-AU" b="1" dirty="0"/>
              <a:t>Electricity</a:t>
            </a:r>
            <a:endParaRPr lang="en-AU" dirty="0"/>
          </a:p>
          <a:p>
            <a:pPr marL="285750" indent="-285750">
              <a:buFont typeface="Arial" panose="020B0604020202020204" pitchFamily="34" charset="0"/>
              <a:buChar char="•"/>
            </a:pPr>
            <a:r>
              <a:rPr lang="en-AU" dirty="0"/>
              <a:t>The safe use of electricity assists in preventing house fires.</a:t>
            </a:r>
          </a:p>
          <a:p>
            <a:pPr lvl="0"/>
            <a:r>
              <a:rPr lang="en-AU" b="1" dirty="0"/>
              <a:t>Improper use of power boards and double adaptors can lead to fires.</a:t>
            </a:r>
            <a:endParaRPr lang="en-AU" dirty="0"/>
          </a:p>
          <a:p>
            <a:pPr marL="285750" indent="-285750">
              <a:buFont typeface="Arial" panose="020B0604020202020204" pitchFamily="34" charset="0"/>
              <a:buChar char="•"/>
            </a:pPr>
            <a:r>
              <a:rPr lang="en-AU" dirty="0"/>
              <a:t>A double adaptor or a </a:t>
            </a:r>
            <a:r>
              <a:rPr lang="en-AU" dirty="0" err="1"/>
              <a:t>powerboard</a:t>
            </a:r>
            <a:r>
              <a:rPr lang="en-AU" dirty="0"/>
              <a:t> plugged into another double adaptor or </a:t>
            </a:r>
            <a:r>
              <a:rPr lang="en-AU" dirty="0" err="1"/>
              <a:t>powerboard</a:t>
            </a:r>
            <a:r>
              <a:rPr lang="en-AU" dirty="0"/>
              <a:t> creates a danger of overloading the system.  </a:t>
            </a:r>
          </a:p>
          <a:p>
            <a:pPr marL="285750" indent="-285750">
              <a:buFont typeface="Arial" panose="020B0604020202020204" pitchFamily="34" charset="0"/>
              <a:buChar char="•"/>
            </a:pPr>
            <a:r>
              <a:rPr lang="en-AU" dirty="0"/>
              <a:t>For safety, use a single extension cord rather than joining shorter cords. Leaving an extension cord coiled while in use or placing a cord under floor coverings can cause overheating</a:t>
            </a:r>
          </a:p>
          <a:p>
            <a:pPr lvl="0"/>
            <a:r>
              <a:rPr lang="en-AU" b="1" dirty="0"/>
              <a:t>Be careful to keep electrical appliances away from water.</a:t>
            </a:r>
            <a:endParaRPr lang="en-AU" dirty="0"/>
          </a:p>
          <a:p>
            <a:pPr marL="285750" indent="-285750">
              <a:buFont typeface="Arial" panose="020B0604020202020204" pitchFamily="34" charset="0"/>
              <a:buChar char="•"/>
            </a:pPr>
            <a:r>
              <a:rPr lang="en-AU" dirty="0"/>
              <a:t>A hair dryer takes time to cool down. For safety, allow this to happen on a inflammable surface before storing it.</a:t>
            </a:r>
          </a:p>
          <a:p>
            <a:r>
              <a:rPr lang="en-AU" b="1" dirty="0"/>
              <a:t>Computers, monitors and TVs can overheat and cause fires even when not in use</a:t>
            </a:r>
            <a:endParaRPr lang="en-AU" dirty="0"/>
          </a:p>
          <a:p>
            <a:pPr marL="285750" indent="-285750">
              <a:buFont typeface="Arial" panose="020B0604020202020204" pitchFamily="34" charset="0"/>
              <a:buChar char="•"/>
            </a:pPr>
            <a:r>
              <a:rPr lang="en-AU" dirty="0"/>
              <a:t>They should be turned off after each session. Good air circulation is necessary around TVs and videos. TVs should be turned off at the set, not only with the remote control</a:t>
            </a:r>
          </a:p>
          <a:p>
            <a:pPr lvl="0"/>
            <a:r>
              <a:rPr lang="en-AU" b="1" dirty="0"/>
              <a:t>Light globes can become very hot.</a:t>
            </a:r>
            <a:endParaRPr lang="en-AU" dirty="0"/>
          </a:p>
          <a:p>
            <a:pPr marL="285750" indent="-285750">
              <a:buFont typeface="Arial" panose="020B0604020202020204" pitchFamily="34" charset="0"/>
              <a:buChar char="•"/>
            </a:pPr>
            <a:r>
              <a:rPr lang="en-AU" dirty="0"/>
              <a:t>It is dangerous to cover a lamp with any type of fabric. To dim a lamp it is recommended that a lower wattage globe is used.</a:t>
            </a:r>
          </a:p>
        </p:txBody>
      </p:sp>
      <p:pic>
        <p:nvPicPr>
          <p:cNvPr id="14" name="Picture 13" descr="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9000" y="65453"/>
            <a:ext cx="1759526" cy="1153747"/>
          </a:xfrm>
          <a:prstGeom prst="rect">
            <a:avLst/>
          </a:prstGeom>
          <a:noFill/>
          <a:ln>
            <a:noFill/>
          </a:ln>
        </p:spPr>
      </p:pic>
    </p:spTree>
  </p:cSld>
  <p:clrMapOvr>
    <a:masterClrMapping/>
  </p:clrMapOvr>
  <p:transition>
    <p:wheel spokes="2"/>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HOME FIRE SAFETY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131618" y="3407849"/>
            <a:ext cx="8878282" cy="2862322"/>
          </a:xfrm>
          <a:prstGeom prst="rect">
            <a:avLst/>
          </a:prstGeom>
        </p:spPr>
        <p:txBody>
          <a:bodyPr wrap="square">
            <a:spAutoFit/>
          </a:bodyPr>
          <a:lstStyle/>
          <a:p>
            <a:r>
              <a:rPr lang="en-AU" b="1" dirty="0"/>
              <a:t>Heaters</a:t>
            </a:r>
            <a:endParaRPr lang="en-AU" dirty="0"/>
          </a:p>
          <a:p>
            <a:pPr marL="285750" indent="-285750">
              <a:buFont typeface="Arial" panose="020B0604020202020204" pitchFamily="34" charset="0"/>
              <a:buChar char="•"/>
            </a:pPr>
            <a:r>
              <a:rPr lang="en-AU" dirty="0"/>
              <a:t>It’s nice to keep yourself warm in the cooler weather, but remember heaters are a major cause of house fires. </a:t>
            </a:r>
          </a:p>
          <a:p>
            <a:pPr marL="285750" lvl="0" indent="-285750">
              <a:buFont typeface="Arial" panose="020B0604020202020204" pitchFamily="34" charset="0"/>
              <a:buChar char="•"/>
            </a:pPr>
            <a:r>
              <a:rPr lang="en-AU" dirty="0"/>
              <a:t>Read and follow the operating instructions for your heater.</a:t>
            </a:r>
          </a:p>
          <a:p>
            <a:pPr marL="285750" lvl="0" indent="-285750">
              <a:buFont typeface="Arial" panose="020B0604020202020204" pitchFamily="34" charset="0"/>
              <a:buChar char="•"/>
            </a:pPr>
            <a:r>
              <a:rPr lang="en-AU" dirty="0"/>
              <a:t>All clothes and curtains should be at least one metre from the heater.</a:t>
            </a:r>
          </a:p>
          <a:p>
            <a:pPr marL="285750" lvl="0" indent="-285750">
              <a:buFont typeface="Arial" panose="020B0604020202020204" pitchFamily="34" charset="0"/>
              <a:buChar char="•"/>
            </a:pPr>
            <a:r>
              <a:rPr lang="en-AU" dirty="0"/>
              <a:t>Turn off all heaters before you leave your room or go to bed.</a:t>
            </a:r>
          </a:p>
          <a:p>
            <a:pPr marL="285750" lvl="0" indent="-285750">
              <a:buFont typeface="Arial" panose="020B0604020202020204" pitchFamily="34" charset="0"/>
              <a:buChar char="•"/>
            </a:pPr>
            <a:r>
              <a:rPr lang="en-AU" dirty="0"/>
              <a:t>Before you go to bed at night or leave your home, ensure heaters are turned off at their power source and fires are extinguished.</a:t>
            </a:r>
          </a:p>
          <a:p>
            <a:r>
              <a:rPr lang="en-AU" b="1" dirty="0"/>
              <a:t>Candles, Oil Burners and Cigarettes</a:t>
            </a:r>
            <a:endParaRPr lang="en-AU" dirty="0"/>
          </a:p>
          <a:p>
            <a:pPr marL="285750" indent="-285750">
              <a:buFont typeface="Arial" panose="020B0604020202020204" pitchFamily="34" charset="0"/>
              <a:buChar char="•"/>
            </a:pPr>
            <a:r>
              <a:rPr lang="en-AU" dirty="0"/>
              <a:t>Candles, oil burners and cigarettes can all be dangerous fire hazards too.</a:t>
            </a:r>
          </a:p>
        </p:txBody>
      </p:sp>
      <p:pic>
        <p:nvPicPr>
          <p:cNvPr id="12" name="Picture 11" descr="1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1608261"/>
            <a:ext cx="2476500" cy="1741332"/>
          </a:xfrm>
          <a:prstGeom prst="rect">
            <a:avLst/>
          </a:prstGeom>
          <a:noFill/>
          <a:ln>
            <a:noFill/>
          </a:ln>
        </p:spPr>
      </p:pic>
    </p:spTree>
  </p:cSld>
  <p:clrMapOvr>
    <a:masterClrMapping/>
  </p:clrMapOvr>
  <p:transition>
    <p:blinds dir="vert"/>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HOME FIRE SAFETY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Rectangle 4"/>
          <p:cNvSpPr/>
          <p:nvPr/>
        </p:nvSpPr>
        <p:spPr>
          <a:xfrm>
            <a:off x="83128" y="1447800"/>
            <a:ext cx="8846126" cy="5355312"/>
          </a:xfrm>
          <a:prstGeom prst="rect">
            <a:avLst/>
          </a:prstGeom>
        </p:spPr>
        <p:txBody>
          <a:bodyPr wrap="square">
            <a:spAutoFit/>
          </a:bodyPr>
          <a:lstStyle/>
          <a:p>
            <a:r>
              <a:rPr lang="en-AU" b="1" dirty="0"/>
              <a:t>Cooking</a:t>
            </a:r>
          </a:p>
          <a:p>
            <a:pPr marL="285750" indent="-285750">
              <a:buFont typeface="Arial" panose="020B0604020202020204" pitchFamily="34" charset="0"/>
              <a:buChar char="•"/>
            </a:pPr>
            <a:r>
              <a:rPr lang="en-AU" dirty="0"/>
              <a:t>Most house fires start in the kitchen.</a:t>
            </a:r>
          </a:p>
          <a:p>
            <a:pPr marL="285750" lvl="0" indent="-285750">
              <a:buFont typeface="Arial" panose="020B0604020202020204" pitchFamily="34" charset="0"/>
              <a:buChar char="•"/>
            </a:pPr>
            <a:r>
              <a:rPr lang="en-AU" dirty="0"/>
              <a:t>Prepare food only in the kitchen.</a:t>
            </a:r>
          </a:p>
          <a:p>
            <a:pPr marL="285750" lvl="0" indent="-285750">
              <a:buFont typeface="Arial" panose="020B0604020202020204" pitchFamily="34" charset="0"/>
              <a:buChar char="•"/>
            </a:pPr>
            <a:r>
              <a:rPr lang="en-AU" dirty="0"/>
              <a:t>Always stay in the kitchen while food is cooking.</a:t>
            </a:r>
          </a:p>
          <a:p>
            <a:pPr marL="285750" lvl="0" indent="-285750">
              <a:buFont typeface="Arial" panose="020B0604020202020204" pitchFamily="34" charset="0"/>
              <a:buChar char="•"/>
            </a:pPr>
            <a:r>
              <a:rPr lang="en-AU" dirty="0"/>
              <a:t>Hot oils and fats catch fire easily.</a:t>
            </a:r>
          </a:p>
          <a:p>
            <a:pPr marL="285750" indent="-285750">
              <a:buFont typeface="Arial" panose="020B0604020202020204" pitchFamily="34" charset="0"/>
              <a:buChar char="•"/>
            </a:pPr>
            <a:r>
              <a:rPr lang="en-AU" dirty="0"/>
              <a:t>DO NOT use water to put out an oil fire.</a:t>
            </a:r>
          </a:p>
          <a:p>
            <a:pPr marL="285750" indent="-285750">
              <a:buFont typeface="Arial" panose="020B0604020202020204" pitchFamily="34" charset="0"/>
              <a:buChar char="•"/>
            </a:pPr>
            <a:r>
              <a:rPr lang="en-AU" dirty="0"/>
              <a:t>Use a dry powder extinguisher, fire blanket or saucepan lid to extinguish,</a:t>
            </a:r>
          </a:p>
          <a:p>
            <a:r>
              <a:rPr lang="en-AU" dirty="0"/>
              <a:t>     “If Safe To Do So”.</a:t>
            </a:r>
          </a:p>
          <a:p>
            <a:pPr marL="285750" indent="-285750">
              <a:buFont typeface="Arial" panose="020B0604020202020204" pitchFamily="34" charset="0"/>
              <a:buChar char="•"/>
            </a:pPr>
            <a:r>
              <a:rPr lang="en-AU" dirty="0"/>
              <a:t>Turn off the cooking appliance before you leave the room or go to bed.</a:t>
            </a:r>
          </a:p>
          <a:p>
            <a:r>
              <a:rPr lang="en-AU" b="1" dirty="0"/>
              <a:t>Plan Your Escape</a:t>
            </a:r>
            <a:endParaRPr lang="en-AU" dirty="0"/>
          </a:p>
          <a:p>
            <a:r>
              <a:rPr lang="en-AU" b="1" dirty="0"/>
              <a:t>In a Fire:</a:t>
            </a:r>
          </a:p>
          <a:p>
            <a:pPr marL="285750" lvl="0" indent="-285750">
              <a:buFont typeface="Arial" panose="020B0604020202020204" pitchFamily="34" charset="0"/>
              <a:buChar char="•"/>
            </a:pPr>
            <a:r>
              <a:rPr lang="en-AU" dirty="0"/>
              <a:t>Get down on the floor.  Crawl to the door.</a:t>
            </a:r>
          </a:p>
          <a:p>
            <a:pPr marL="285750" lvl="0" indent="-285750">
              <a:buFont typeface="Arial" panose="020B0604020202020204" pitchFamily="34" charset="0"/>
              <a:buChar char="•"/>
            </a:pPr>
            <a:r>
              <a:rPr lang="en-AU" dirty="0"/>
              <a:t>Get out of your room.</a:t>
            </a:r>
          </a:p>
          <a:p>
            <a:pPr marL="285750" lvl="0" indent="-285750">
              <a:buFont typeface="Arial" panose="020B0604020202020204" pitchFamily="34" charset="0"/>
              <a:buChar char="•"/>
            </a:pPr>
            <a:r>
              <a:rPr lang="en-AU" dirty="0"/>
              <a:t>Close the door.  This prevents smoke and fire from spreading</a:t>
            </a:r>
          </a:p>
          <a:p>
            <a:pPr marL="285750" lvl="0" indent="-285750">
              <a:buFont typeface="Arial" panose="020B0604020202020204" pitchFamily="34" charset="0"/>
              <a:buChar char="•"/>
            </a:pPr>
            <a:r>
              <a:rPr lang="en-AU" dirty="0"/>
              <a:t>Alert others.</a:t>
            </a:r>
          </a:p>
          <a:p>
            <a:pPr marL="285750" lvl="0" indent="-285750">
              <a:buFont typeface="Arial" panose="020B0604020202020204" pitchFamily="34" charset="0"/>
              <a:buChar char="•"/>
            </a:pPr>
            <a:r>
              <a:rPr lang="en-AU" dirty="0"/>
              <a:t>When outside stay out.</a:t>
            </a:r>
          </a:p>
          <a:p>
            <a:pPr marL="285750" lvl="0" indent="-285750">
              <a:buFont typeface="Arial" panose="020B0604020202020204" pitchFamily="34" charset="0"/>
              <a:buChar char="•"/>
            </a:pPr>
            <a:r>
              <a:rPr lang="en-AU" dirty="0"/>
              <a:t>Call </a:t>
            </a:r>
            <a:r>
              <a:rPr lang="en-AU" b="1" dirty="0"/>
              <a:t>000</a:t>
            </a:r>
            <a:r>
              <a:rPr lang="en-AU" dirty="0"/>
              <a:t>.</a:t>
            </a:r>
          </a:p>
          <a:p>
            <a:r>
              <a:rPr lang="en-AU" dirty="0"/>
              <a:t>(Source: Metropolitan Fire Brigade, Melbourne. www.mfb.vic.gov.au)</a:t>
            </a:r>
          </a:p>
          <a:p>
            <a:endParaRPr lang="en-AU" dirty="0"/>
          </a:p>
        </p:txBody>
      </p:sp>
      <p:pic>
        <p:nvPicPr>
          <p:cNvPr id="13" name="Picture 12" descr="1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4961" y="90056"/>
            <a:ext cx="1969656" cy="1079724"/>
          </a:xfrm>
          <a:prstGeom prst="rect">
            <a:avLst/>
          </a:prstGeom>
          <a:noFill/>
          <a:ln>
            <a:noFill/>
          </a:ln>
        </p:spPr>
      </p:pic>
    </p:spTree>
  </p:cSld>
  <p:clrMapOvr>
    <a:masterClrMapping/>
  </p:clrMapOvr>
  <p:transition>
    <p:wheel/>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SUN SAFETY</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Rectangle 4"/>
          <p:cNvSpPr/>
          <p:nvPr/>
        </p:nvSpPr>
        <p:spPr>
          <a:xfrm>
            <a:off x="96982" y="1581625"/>
            <a:ext cx="8846126" cy="5632311"/>
          </a:xfrm>
          <a:prstGeom prst="rect">
            <a:avLst/>
          </a:prstGeom>
        </p:spPr>
        <p:txBody>
          <a:bodyPr wrap="square">
            <a:spAutoFit/>
          </a:bodyPr>
          <a:lstStyle/>
          <a:p>
            <a:pPr marL="285750" indent="-285750">
              <a:buFont typeface="Arial" panose="020B0604020202020204" pitchFamily="34" charset="0"/>
              <a:buChar char="•"/>
            </a:pPr>
            <a:r>
              <a:rPr lang="en-AU" dirty="0"/>
              <a:t>Australia has the highest rate of skin cancer in the world. </a:t>
            </a:r>
          </a:p>
          <a:p>
            <a:pPr marL="285750" indent="-285750">
              <a:buFont typeface="Arial" panose="020B0604020202020204" pitchFamily="34" charset="0"/>
              <a:buChar char="•"/>
            </a:pPr>
            <a:r>
              <a:rPr lang="en-AU" dirty="0"/>
              <a:t>In fact, 1 in every 2 Australians will be diagnosed with skin cancer at some point during their lifetime. </a:t>
            </a:r>
          </a:p>
          <a:p>
            <a:pPr marL="285750" indent="-285750">
              <a:buFont typeface="Arial" panose="020B0604020202020204" pitchFamily="34" charset="0"/>
              <a:buChar char="•"/>
            </a:pPr>
            <a:r>
              <a:rPr lang="en-AU" dirty="0"/>
              <a:t>The good news is, it can be prevented, by minimising your exposure to UVR </a:t>
            </a:r>
            <a:r>
              <a:rPr lang="en-AU" b="1" dirty="0"/>
              <a:t>Sun Protection</a:t>
            </a:r>
            <a:endParaRPr lang="en-AU" dirty="0"/>
          </a:p>
          <a:p>
            <a:pPr marL="285750" indent="-285750">
              <a:buFont typeface="Arial" panose="020B0604020202020204" pitchFamily="34" charset="0"/>
              <a:buChar char="•"/>
            </a:pPr>
            <a:r>
              <a:rPr lang="en-AU" dirty="0"/>
              <a:t>Skin cancer and skin damage are caused by being exposed to the sun’s  (UVR).  </a:t>
            </a:r>
          </a:p>
          <a:p>
            <a:pPr marL="285750" indent="-285750">
              <a:buFont typeface="Arial" panose="020B0604020202020204" pitchFamily="34" charset="0"/>
              <a:buChar char="•"/>
            </a:pPr>
            <a:r>
              <a:rPr lang="en-AU" dirty="0"/>
              <a:t>The key to preventing skin cancer is to protect your skin from the sun by practising sun safe behaviours.</a:t>
            </a:r>
          </a:p>
          <a:p>
            <a:pPr marL="285750" indent="-285750">
              <a:buFont typeface="Arial" panose="020B0604020202020204" pitchFamily="34" charset="0"/>
              <a:buChar char="•"/>
            </a:pPr>
            <a:r>
              <a:rPr lang="en-AU" dirty="0"/>
              <a:t>There are </a:t>
            </a:r>
            <a:r>
              <a:rPr lang="en-AU" b="1" dirty="0"/>
              <a:t>six simple steps</a:t>
            </a:r>
            <a:r>
              <a:rPr lang="en-AU" dirty="0"/>
              <a:t> you can follow to reduce your risk of skin cancer and protect your skin</a:t>
            </a:r>
          </a:p>
          <a:p>
            <a:pPr marL="742950" lvl="1" indent="-285750">
              <a:buFont typeface="Wingdings" panose="05000000000000000000" pitchFamily="2" charset="2"/>
              <a:buChar char="ü"/>
            </a:pPr>
            <a:r>
              <a:rPr lang="en-AU" dirty="0"/>
              <a:t>Minimise your time in the sun between 10am and 3pm </a:t>
            </a:r>
          </a:p>
          <a:p>
            <a:pPr marL="742950" lvl="1" indent="-285750">
              <a:buFont typeface="Wingdings" panose="05000000000000000000" pitchFamily="2" charset="2"/>
              <a:buChar char="ü"/>
            </a:pPr>
            <a:r>
              <a:rPr lang="en-AU" dirty="0"/>
              <a:t>Seek shade </a:t>
            </a:r>
          </a:p>
          <a:p>
            <a:pPr marL="742950" lvl="1" indent="-285750">
              <a:buFont typeface="Wingdings" panose="05000000000000000000" pitchFamily="2" charset="2"/>
              <a:buChar char="ü"/>
            </a:pPr>
            <a:r>
              <a:rPr lang="en-AU" dirty="0"/>
              <a:t>Wear suitable clothing that provides good sun protection </a:t>
            </a:r>
          </a:p>
          <a:p>
            <a:pPr marL="742950" lvl="1" indent="-285750">
              <a:buFont typeface="Wingdings" panose="05000000000000000000" pitchFamily="2" charset="2"/>
              <a:buChar char="ü"/>
            </a:pPr>
            <a:r>
              <a:rPr lang="en-AU" dirty="0"/>
              <a:t>Choose a hat that will protect your face, neck and ears </a:t>
            </a:r>
          </a:p>
          <a:p>
            <a:pPr marL="742950" lvl="1" indent="-285750">
              <a:buFont typeface="Wingdings" panose="05000000000000000000" pitchFamily="2" charset="2"/>
              <a:buChar char="ü"/>
            </a:pPr>
            <a:r>
              <a:rPr lang="en-AU" dirty="0"/>
              <a:t>Wear UV protective sunglasses </a:t>
            </a:r>
          </a:p>
          <a:p>
            <a:pPr marL="742950" lvl="1" indent="-285750">
              <a:buFont typeface="Wingdings" panose="05000000000000000000" pitchFamily="2" charset="2"/>
              <a:buChar char="ü"/>
            </a:pPr>
            <a:r>
              <a:rPr lang="en-AU" dirty="0"/>
              <a:t>Apply SPF 30+ broad spectrum, water-resistant sunscreen 20 minutes before you go out into the sun. </a:t>
            </a:r>
          </a:p>
          <a:p>
            <a:pPr marL="742950" lvl="1" indent="-285750">
              <a:buFont typeface="Wingdings" panose="05000000000000000000" pitchFamily="2" charset="2"/>
              <a:buChar char="ü"/>
            </a:pPr>
            <a:endParaRPr lang="en-AU" dirty="0"/>
          </a:p>
          <a:p>
            <a:pPr marL="285750" indent="-285750">
              <a:buFont typeface="Arial" panose="020B0604020202020204" pitchFamily="34" charset="0"/>
              <a:buChar char="•"/>
            </a:pPr>
            <a:endParaRPr lang="en-AU" dirty="0"/>
          </a:p>
        </p:txBody>
      </p:sp>
      <p:pic>
        <p:nvPicPr>
          <p:cNvPr id="11" name="Picture 10" descr="Denim Braid Hat">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854" y="228600"/>
            <a:ext cx="762000" cy="762000"/>
          </a:xfrm>
          <a:prstGeom prst="rect">
            <a:avLst/>
          </a:prstGeom>
          <a:noFill/>
          <a:ln>
            <a:noFill/>
          </a:ln>
        </p:spPr>
      </p:pic>
      <p:pic>
        <p:nvPicPr>
          <p:cNvPr id="12" name="Picture 11" descr="Ultra 500ml Pump Bottle">
            <a:hlinkClick r:id="rId4"/>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53200" y="228600"/>
            <a:ext cx="762000" cy="762000"/>
          </a:xfrm>
          <a:prstGeom prst="rect">
            <a:avLst/>
          </a:prstGeom>
          <a:noFill/>
          <a:ln>
            <a:noFill/>
          </a:ln>
        </p:spPr>
      </p:pic>
      <p:pic>
        <p:nvPicPr>
          <p:cNvPr id="14" name="Picture 13" descr="Sunglasses - 2302">
            <a:hlinkClick r:id="rId6"/>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24800" y="257889"/>
            <a:ext cx="762000" cy="762000"/>
          </a:xfrm>
          <a:prstGeom prst="rect">
            <a:avLst/>
          </a:prstGeom>
          <a:noFill/>
          <a:ln>
            <a:noFill/>
          </a:ln>
        </p:spPr>
      </p:pic>
      <p:pic>
        <p:nvPicPr>
          <p:cNvPr id="15" name="Picture 14" descr="Teen girls long sleeve heart stripe top">
            <a:hlinkClick r:id="rId8"/>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00200" y="264816"/>
            <a:ext cx="762000" cy="762000"/>
          </a:xfrm>
          <a:prstGeom prst="rect">
            <a:avLst/>
          </a:prstGeom>
          <a:noFill/>
          <a:ln>
            <a:noFill/>
          </a:ln>
        </p:spPr>
      </p:pic>
    </p:spTree>
  </p:cSld>
  <p:clrMapOvr>
    <a:masterClrMapping/>
  </p:clrMapOvr>
  <p:transition>
    <p:wheel spokes="2"/>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BEACH SAFETY</a:t>
            </a:r>
            <a:endParaRPr lang="en-AU" sz="4000" b="1"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5" name="Rectangle 4"/>
          <p:cNvSpPr/>
          <p:nvPr/>
        </p:nvSpPr>
        <p:spPr>
          <a:xfrm>
            <a:off x="96982" y="1581625"/>
            <a:ext cx="8846126" cy="646331"/>
          </a:xfrm>
          <a:prstGeom prst="rect">
            <a:avLst/>
          </a:prstGeom>
        </p:spPr>
        <p:txBody>
          <a:bodyPr wrap="square">
            <a:spAutoFit/>
          </a:bodyPr>
          <a:lstStyle/>
          <a:p>
            <a:pPr marL="742950" lvl="1" indent="-285750">
              <a:buFont typeface="Wingdings" panose="05000000000000000000" pitchFamily="2" charset="2"/>
              <a:buChar char="ü"/>
            </a:pPr>
            <a:endParaRPr lang="en-AU" dirty="0"/>
          </a:p>
          <a:p>
            <a:pPr marL="285750" indent="-285750">
              <a:buFont typeface="Arial" panose="020B0604020202020204" pitchFamily="34" charset="0"/>
              <a:buChar char="•"/>
            </a:pPr>
            <a:endParaRPr lang="en-AU" dirty="0"/>
          </a:p>
        </p:txBody>
      </p:sp>
      <p:sp>
        <p:nvSpPr>
          <p:cNvPr id="3" name="Rectangle 2"/>
          <p:cNvSpPr/>
          <p:nvPr/>
        </p:nvSpPr>
        <p:spPr>
          <a:xfrm>
            <a:off x="131618" y="1610970"/>
            <a:ext cx="8721436" cy="5078313"/>
          </a:xfrm>
          <a:prstGeom prst="rect">
            <a:avLst/>
          </a:prstGeom>
        </p:spPr>
        <p:txBody>
          <a:bodyPr wrap="square">
            <a:spAutoFit/>
          </a:bodyPr>
          <a:lstStyle/>
          <a:p>
            <a:r>
              <a:rPr lang="en-AU" dirty="0"/>
              <a:t>Understanding the ocean is very important - the more you know about how waves, wind and tides affect conditions in the water, the better able you are to keep yourself safe, or even rescue others, from danger. Recognising danger signs and awareness of surf conditions is an essential part of lifesaving.</a:t>
            </a:r>
          </a:p>
          <a:p>
            <a:r>
              <a:rPr lang="en-AU" b="1" dirty="0"/>
              <a:t>Remember the F-L-A-G-S and Stay Safe </a:t>
            </a:r>
            <a:endParaRPr lang="en-AU" dirty="0"/>
          </a:p>
          <a:p>
            <a:r>
              <a:rPr lang="en-AU" b="1" dirty="0"/>
              <a:t>F</a:t>
            </a:r>
            <a:r>
              <a:rPr lang="en-AU" dirty="0"/>
              <a:t> Find the flags and swim between them - the red and yellow flags mark the safest place to swim at the beach.</a:t>
            </a:r>
          </a:p>
          <a:p>
            <a:r>
              <a:rPr lang="en-AU" b="1" dirty="0"/>
              <a:t>L</a:t>
            </a:r>
            <a:r>
              <a:rPr lang="en-AU" dirty="0"/>
              <a:t> Look at the safety signs - they help you identify potential dangers and daily conditions at the beach.</a:t>
            </a:r>
          </a:p>
          <a:p>
            <a:r>
              <a:rPr lang="en-AU" b="1" dirty="0"/>
              <a:t>A</a:t>
            </a:r>
            <a:r>
              <a:rPr lang="en-AU" dirty="0"/>
              <a:t> Ask a surf lifesaver for some good advice - surf conditions can change quickly so talk to a surf lifesaver or lifeguard before entering the water.</a:t>
            </a:r>
          </a:p>
          <a:p>
            <a:r>
              <a:rPr lang="en-AU" b="1" dirty="0"/>
              <a:t>G</a:t>
            </a:r>
            <a:r>
              <a:rPr lang="en-AU" dirty="0"/>
              <a:t> Get a friend to swim with you - so you can look out for each other's safety and get help if needed. Children should always be supervised by an adult.</a:t>
            </a:r>
          </a:p>
          <a:p>
            <a:r>
              <a:rPr lang="en-AU" b="1" dirty="0"/>
              <a:t>S</a:t>
            </a:r>
            <a:r>
              <a:rPr lang="en-AU" dirty="0"/>
              <a:t> Stick your hand up for help - if you get into trouble in the water, stay calm, and raise your arm to signal for help. Float with a current or rip - don't try and swim against it. </a:t>
            </a:r>
          </a:p>
          <a:p>
            <a:endParaRPr lang="en-AU" dirty="0"/>
          </a:p>
        </p:txBody>
      </p:sp>
      <p:pic>
        <p:nvPicPr>
          <p:cNvPr id="11" name="Picture 10" descr="00000005-image">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364775"/>
            <a:ext cx="2295525" cy="561975"/>
          </a:xfrm>
          <a:prstGeom prst="rect">
            <a:avLst/>
          </a:prstGeom>
          <a:noFill/>
          <a:ln>
            <a:noFill/>
          </a:ln>
        </p:spPr>
      </p:pic>
    </p:spTree>
  </p:cSld>
  <p:clrMapOvr>
    <a:masterClrMapping/>
  </p:clrMapOvr>
  <p:transition>
    <p:pull dir="lu"/>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BEACH SAFETY</a:t>
            </a:r>
            <a:endParaRPr lang="en-AU" sz="4000" b="1"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5" name="Rectangle 4"/>
          <p:cNvSpPr/>
          <p:nvPr/>
        </p:nvSpPr>
        <p:spPr>
          <a:xfrm>
            <a:off x="96982" y="1581625"/>
            <a:ext cx="8846126" cy="646331"/>
          </a:xfrm>
          <a:prstGeom prst="rect">
            <a:avLst/>
          </a:prstGeom>
        </p:spPr>
        <p:txBody>
          <a:bodyPr wrap="square">
            <a:spAutoFit/>
          </a:bodyPr>
          <a:lstStyle/>
          <a:p>
            <a:pPr marL="742950" lvl="1" indent="-285750">
              <a:buFont typeface="Wingdings" panose="05000000000000000000" pitchFamily="2" charset="2"/>
              <a:buChar char="ü"/>
            </a:pPr>
            <a:endParaRPr lang="en-AU" dirty="0"/>
          </a:p>
          <a:p>
            <a:pPr marL="285750" indent="-285750">
              <a:buFont typeface="Arial" panose="020B0604020202020204" pitchFamily="34" charset="0"/>
              <a:buChar char="•"/>
            </a:pPr>
            <a:endParaRPr lang="en-AU" dirty="0"/>
          </a:p>
        </p:txBody>
      </p:sp>
      <p:pic>
        <p:nvPicPr>
          <p:cNvPr id="10" name="Picture 9" descr="lifeguard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5708" y="228600"/>
            <a:ext cx="2057400" cy="990600"/>
          </a:xfrm>
          <a:prstGeom prst="rect">
            <a:avLst/>
          </a:prstGeom>
          <a:noFill/>
          <a:ln>
            <a:noFill/>
          </a:ln>
        </p:spPr>
      </p:pic>
      <p:sp>
        <p:nvSpPr>
          <p:cNvPr id="4" name="Rectangle 3"/>
          <p:cNvSpPr/>
          <p:nvPr/>
        </p:nvSpPr>
        <p:spPr>
          <a:xfrm>
            <a:off x="90055" y="1568874"/>
            <a:ext cx="8846126" cy="5355312"/>
          </a:xfrm>
          <a:prstGeom prst="rect">
            <a:avLst/>
          </a:prstGeom>
        </p:spPr>
        <p:txBody>
          <a:bodyPr wrap="square">
            <a:spAutoFit/>
          </a:bodyPr>
          <a:lstStyle/>
          <a:p>
            <a:r>
              <a:rPr lang="en-AU" dirty="0"/>
              <a:t>And remember – </a:t>
            </a:r>
            <a:r>
              <a:rPr lang="en-AU" b="1" dirty="0"/>
              <a:t>NEVER</a:t>
            </a:r>
            <a:endParaRPr lang="en-AU" dirty="0"/>
          </a:p>
          <a:p>
            <a:r>
              <a:rPr lang="en-AU" b="1" dirty="0"/>
              <a:t>Never</a:t>
            </a:r>
            <a:r>
              <a:rPr lang="en-AU" dirty="0"/>
              <a:t> swim at unpatrolled beaches</a:t>
            </a:r>
            <a:br>
              <a:rPr lang="en-AU" dirty="0"/>
            </a:br>
            <a:r>
              <a:rPr lang="en-AU" b="1" dirty="0"/>
              <a:t>Never</a:t>
            </a:r>
            <a:r>
              <a:rPr lang="en-AU" dirty="0"/>
              <a:t> swim at night</a:t>
            </a:r>
            <a:br>
              <a:rPr lang="en-AU" dirty="0"/>
            </a:br>
            <a:r>
              <a:rPr lang="en-AU" b="1" dirty="0"/>
              <a:t>Never</a:t>
            </a:r>
            <a:r>
              <a:rPr lang="en-AU" dirty="0"/>
              <a:t> swim under the influence of alcohol</a:t>
            </a:r>
            <a:br>
              <a:rPr lang="en-AU" dirty="0"/>
            </a:br>
            <a:r>
              <a:rPr lang="en-AU" b="1" dirty="0"/>
              <a:t>Never</a:t>
            </a:r>
            <a:r>
              <a:rPr lang="en-AU" dirty="0"/>
              <a:t> run and dive into the water</a:t>
            </a:r>
            <a:br>
              <a:rPr lang="en-AU" dirty="0"/>
            </a:br>
            <a:r>
              <a:rPr lang="en-AU" b="1" dirty="0"/>
              <a:t>Never</a:t>
            </a:r>
            <a:r>
              <a:rPr lang="en-AU" dirty="0"/>
              <a:t> swim directly after a meal</a:t>
            </a:r>
          </a:p>
          <a:p>
            <a:r>
              <a:rPr lang="en-AU" b="1" u="sng" dirty="0"/>
              <a:t>Negotiating the Surf </a:t>
            </a:r>
            <a:endParaRPr lang="en-AU" u="sng" dirty="0"/>
          </a:p>
          <a:p>
            <a:pPr marL="285750" indent="-285750">
              <a:buFont typeface="Arial" panose="020B0604020202020204" pitchFamily="34" charset="0"/>
              <a:buChar char="•"/>
            </a:pPr>
            <a:r>
              <a:rPr lang="en-AU" dirty="0"/>
              <a:t>If you are not trained or not familiar with surfing, do not try. </a:t>
            </a:r>
          </a:p>
          <a:p>
            <a:pPr marL="285750" indent="-285750">
              <a:buFont typeface="Arial" panose="020B0604020202020204" pitchFamily="34" charset="0"/>
              <a:buChar char="•"/>
            </a:pPr>
            <a:r>
              <a:rPr lang="en-AU" dirty="0"/>
              <a:t>Victoria has many surf beaches for you to practice your surfing after experiencing a Surfing Australia approved </a:t>
            </a:r>
            <a:r>
              <a:rPr lang="en-AU" b="1" dirty="0"/>
              <a:t>surf lesson</a:t>
            </a:r>
            <a:r>
              <a:rPr lang="en-AU" dirty="0"/>
              <a:t> by a professional surfing coach( you can get the details from the web).</a:t>
            </a:r>
          </a:p>
          <a:p>
            <a:r>
              <a:rPr lang="en-AU" b="1" dirty="0"/>
              <a:t>Rips </a:t>
            </a:r>
            <a:endParaRPr lang="en-AU" dirty="0"/>
          </a:p>
          <a:p>
            <a:pPr marL="285750" indent="-285750">
              <a:buFont typeface="Arial" panose="020B0604020202020204" pitchFamily="34" charset="0"/>
              <a:buChar char="•"/>
            </a:pPr>
            <a:r>
              <a:rPr lang="en-AU" dirty="0"/>
              <a:t>A rip is a strong current running out to sea. </a:t>
            </a:r>
          </a:p>
          <a:p>
            <a:pPr marL="285750" indent="-285750">
              <a:buFont typeface="Arial" panose="020B0604020202020204" pitchFamily="34" charset="0"/>
              <a:buChar char="•"/>
            </a:pPr>
            <a:r>
              <a:rPr lang="en-AU" dirty="0"/>
              <a:t>Rips are the cause of most rescues performed at beaches. </a:t>
            </a:r>
          </a:p>
          <a:p>
            <a:pPr marL="285750" indent="-285750">
              <a:buFont typeface="Arial" panose="020B0604020202020204" pitchFamily="34" charset="0"/>
              <a:buChar char="•"/>
            </a:pPr>
            <a:r>
              <a:rPr lang="en-AU" dirty="0"/>
              <a:t>A rip usually occurs when a channel forms between the shore and a sandbar, and large waves have built up water which then returns to sea, causing a drag effect. </a:t>
            </a:r>
          </a:p>
          <a:p>
            <a:pPr marL="285750" indent="-285750">
              <a:buFont typeface="Arial" panose="020B0604020202020204" pitchFamily="34" charset="0"/>
              <a:buChar char="•"/>
            </a:pPr>
            <a:r>
              <a:rPr lang="en-AU" b="1" dirty="0"/>
              <a:t>The larger the surf the stronger the rip.</a:t>
            </a:r>
            <a:r>
              <a:rPr lang="en-AU" dirty="0"/>
              <a:t> Rips are dangerous as they can carry a weak or tired swimmer out into deep water.</a:t>
            </a:r>
          </a:p>
        </p:txBody>
      </p:sp>
    </p:spTree>
  </p:cSld>
  <p:clrMapOvr>
    <a:masterClrMapping/>
  </p:clrMapOvr>
  <p:transition>
    <p:wheel spokes="3"/>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BEACH SAFETY</a:t>
            </a:r>
            <a:endParaRPr lang="en-AU" sz="4000" b="1"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52400" y="1595480"/>
            <a:ext cx="8846126" cy="5632311"/>
          </a:xfrm>
          <a:prstGeom prst="rect">
            <a:avLst/>
          </a:prstGeom>
        </p:spPr>
        <p:txBody>
          <a:bodyPr wrap="square">
            <a:spAutoFit/>
          </a:bodyPr>
          <a:lstStyle/>
          <a:p>
            <a:r>
              <a:rPr lang="en-AU" b="1" dirty="0"/>
              <a:t>Identifying a Rip</a:t>
            </a:r>
            <a:endParaRPr lang="en-AU" dirty="0"/>
          </a:p>
          <a:p>
            <a:r>
              <a:rPr lang="en-AU" dirty="0"/>
              <a:t>The following features will alert you to the presence of a rip: </a:t>
            </a:r>
          </a:p>
          <a:p>
            <a:pPr marL="742950" lvl="1" indent="-285750">
              <a:buFont typeface="Wingdings" panose="05000000000000000000" pitchFamily="2" charset="2"/>
              <a:buChar char="ü"/>
            </a:pPr>
            <a:r>
              <a:rPr lang="en-AU" dirty="0"/>
              <a:t>darker colour, indicating deeper water </a:t>
            </a:r>
          </a:p>
          <a:p>
            <a:pPr marL="742950" lvl="1" indent="-285750">
              <a:buFont typeface="Wingdings" panose="05000000000000000000" pitchFamily="2" charset="2"/>
              <a:buChar char="ü"/>
            </a:pPr>
            <a:r>
              <a:rPr lang="en-AU" dirty="0"/>
              <a:t>murky brown water caused by sand stirred up off the bottom </a:t>
            </a:r>
          </a:p>
          <a:p>
            <a:pPr marL="742950" lvl="1" indent="-285750">
              <a:buFont typeface="Wingdings" panose="05000000000000000000" pitchFamily="2" charset="2"/>
              <a:buChar char="ü"/>
            </a:pPr>
            <a:r>
              <a:rPr lang="en-AU" dirty="0"/>
              <a:t>smoother surface with much smaller waves, alongside white water (broken waves) </a:t>
            </a:r>
          </a:p>
          <a:p>
            <a:pPr marL="742950" lvl="1" indent="-285750">
              <a:buFont typeface="Wingdings" panose="05000000000000000000" pitchFamily="2" charset="2"/>
              <a:buChar char="ü"/>
            </a:pPr>
            <a:r>
              <a:rPr lang="en-AU" dirty="0"/>
              <a:t>waves breaking further out to sea on both sides of the rip </a:t>
            </a:r>
          </a:p>
          <a:p>
            <a:pPr marL="742950" lvl="1" indent="-285750">
              <a:buFont typeface="Wingdings" panose="05000000000000000000" pitchFamily="2" charset="2"/>
              <a:buChar char="ü"/>
            </a:pPr>
            <a:r>
              <a:rPr lang="en-AU" dirty="0"/>
              <a:t>debris floating out to sea </a:t>
            </a:r>
          </a:p>
          <a:p>
            <a:pPr marL="742950" lvl="1" indent="-285750">
              <a:buFont typeface="Wingdings" panose="05000000000000000000" pitchFamily="2" charset="2"/>
              <a:buChar char="ü"/>
            </a:pPr>
            <a:r>
              <a:rPr lang="en-AU" dirty="0"/>
              <a:t>a rippled look, when the water around is generally calm</a:t>
            </a:r>
          </a:p>
          <a:p>
            <a:r>
              <a:rPr lang="en-AU" b="1" dirty="0"/>
              <a:t>Escaping From a Rip </a:t>
            </a:r>
            <a:endParaRPr lang="en-AU" dirty="0"/>
          </a:p>
          <a:p>
            <a:r>
              <a:rPr lang="en-AU" dirty="0"/>
              <a:t>If you are caught in a rip: </a:t>
            </a:r>
          </a:p>
          <a:p>
            <a:pPr marL="742950" lvl="1" indent="-285750">
              <a:buFont typeface="Wingdings" panose="05000000000000000000" pitchFamily="2" charset="2"/>
              <a:buChar char="ü"/>
            </a:pPr>
            <a:r>
              <a:rPr lang="en-AU" dirty="0"/>
              <a:t>Don't Panic - stay calm </a:t>
            </a:r>
          </a:p>
          <a:p>
            <a:pPr marL="742950" lvl="1" indent="-285750">
              <a:buFont typeface="Wingdings" panose="05000000000000000000" pitchFamily="2" charset="2"/>
              <a:buChar char="ü"/>
            </a:pPr>
            <a:r>
              <a:rPr lang="en-AU" dirty="0"/>
              <a:t>If you are a strong swimmer, swim at a 45 degree angle across the rip and in the same direction as the current until you reach the breaking wave zone, then return to shore </a:t>
            </a:r>
          </a:p>
          <a:p>
            <a:pPr marL="742950" lvl="1" indent="-285750">
              <a:buFont typeface="Wingdings" panose="05000000000000000000" pitchFamily="2" charset="2"/>
              <a:buChar char="ü"/>
            </a:pPr>
            <a:r>
              <a:rPr lang="en-AU" dirty="0"/>
              <a:t>If you are a weak or tired swimmer, float with the current, don't fight it. Swim parallel to the shore for about 30 - 40m until you reach the breaking wave zone, then swim back to shore or signal for help. </a:t>
            </a:r>
          </a:p>
          <a:p>
            <a:pPr marL="742950" lvl="1" indent="-285750">
              <a:buFont typeface="Wingdings" panose="05000000000000000000" pitchFamily="2" charset="2"/>
              <a:buChar char="ü"/>
            </a:pPr>
            <a:r>
              <a:rPr lang="en-AU" dirty="0"/>
              <a:t>Remember to stay calm and conserve your energy</a:t>
            </a:r>
          </a:p>
          <a:p>
            <a:endParaRPr lang="en-AU" dirty="0"/>
          </a:p>
        </p:txBody>
      </p:sp>
      <p:pic>
        <p:nvPicPr>
          <p:cNvPr id="11" name="Picture 10" descr="lifesavingstats"/>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63244" y="76200"/>
            <a:ext cx="1714500" cy="1143000"/>
          </a:xfrm>
          <a:prstGeom prst="rect">
            <a:avLst/>
          </a:prstGeom>
          <a:noFill/>
          <a:ln>
            <a:noFill/>
          </a:ln>
        </p:spPr>
      </p:pic>
    </p:spTree>
  </p:cSld>
  <p:clrMapOvr>
    <a:masterClrMapping/>
  </p:clrMapOvr>
  <p:transition>
    <p:pull dir="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AU" sz="4000" b="1" dirty="0"/>
              <a:t>BUSH &amp; OUTBACK SA</a:t>
            </a:r>
            <a:r>
              <a:rPr lang="en-US" sz="4000" b="1" dirty="0"/>
              <a:t>FETY</a:t>
            </a:r>
            <a:endParaRPr lang="en-AU" sz="4000" b="1" dirty="0"/>
          </a:p>
        </p:txBody>
      </p:sp>
      <p:sp>
        <p:nvSpPr>
          <p:cNvPr id="9" name="Rectangle 8"/>
          <p:cNvSpPr/>
          <p:nvPr/>
        </p:nvSpPr>
        <p:spPr>
          <a:xfrm>
            <a:off x="152400" y="1608231"/>
            <a:ext cx="8846126" cy="5078313"/>
          </a:xfrm>
          <a:prstGeom prst="rect">
            <a:avLst/>
          </a:prstGeom>
        </p:spPr>
        <p:txBody>
          <a:bodyPr wrap="square">
            <a:spAutoFit/>
          </a:bodyPr>
          <a:lstStyle/>
          <a:p>
            <a:pPr marL="285750" lvl="0" indent="-285750">
              <a:buFont typeface="Arial" panose="020B0604020202020204" pitchFamily="34" charset="0"/>
              <a:buChar char="•"/>
            </a:pPr>
            <a:r>
              <a:rPr lang="en-AU" dirty="0"/>
              <a:t>Australia has many extraordinary and beautiful places to explore. </a:t>
            </a:r>
          </a:p>
          <a:p>
            <a:pPr marL="285750" lvl="0" indent="-285750">
              <a:buFont typeface="Arial" panose="020B0604020202020204" pitchFamily="34" charset="0"/>
              <a:buChar char="•"/>
            </a:pPr>
            <a:r>
              <a:rPr lang="en-AU" dirty="0"/>
              <a:t>If you are going on a trip, travel with other people, make sure someone knows where you are at all times and stay on a road or a walking track. </a:t>
            </a:r>
          </a:p>
          <a:p>
            <a:pPr marL="285750" lvl="0" indent="-285750">
              <a:buFont typeface="Arial" panose="020B0604020202020204" pitchFamily="34" charset="0"/>
              <a:buChar char="•"/>
            </a:pPr>
            <a:r>
              <a:rPr lang="en-AU" dirty="0"/>
              <a:t>Check the weather forecast and be prepared for unexpected changes . </a:t>
            </a:r>
          </a:p>
          <a:p>
            <a:pPr marL="285750" lvl="0" indent="-285750">
              <a:buFont typeface="Arial" panose="020B0604020202020204" pitchFamily="34" charset="0"/>
              <a:buChar char="•"/>
            </a:pPr>
            <a:r>
              <a:rPr lang="en-AU" dirty="0"/>
              <a:t>When walking or exploring outdoors drink plenty of water (allow at least one litre of water per hour of walking). </a:t>
            </a:r>
          </a:p>
          <a:p>
            <a:pPr marL="285750" lvl="0" indent="-285750">
              <a:buFont typeface="Arial" panose="020B0604020202020204" pitchFamily="34" charset="0"/>
              <a:buChar char="•"/>
            </a:pPr>
            <a:r>
              <a:rPr lang="en-AU" dirty="0"/>
              <a:t>Wear sturdy shoes and socks, a hat, sunscreen lotion, comfortable clothing and insect repellent &amp; be in possession of other handy items for long bushwalks include food, warm clothing, first aid supplies, a torch &amp;a map. </a:t>
            </a:r>
          </a:p>
          <a:p>
            <a:pPr marL="285750" lvl="0" indent="-285750">
              <a:buFont typeface="Arial" panose="020B0604020202020204" pitchFamily="34" charset="0"/>
              <a:buChar char="•"/>
            </a:pPr>
            <a:r>
              <a:rPr lang="en-AU" b="1" dirty="0"/>
              <a:t>Never walk alone</a:t>
            </a:r>
            <a:r>
              <a:rPr lang="en-AU" dirty="0"/>
              <a:t>. Read maps and signs carefully. Stay on the track and stay behind safety barriers. </a:t>
            </a:r>
          </a:p>
          <a:p>
            <a:pPr marL="285750" lvl="0" indent="-285750">
              <a:buFont typeface="Arial" panose="020B0604020202020204" pitchFamily="34" charset="0"/>
              <a:buChar char="•"/>
            </a:pPr>
            <a:r>
              <a:rPr lang="en-AU" b="1" dirty="0"/>
              <a:t>Never dive</a:t>
            </a:r>
            <a:r>
              <a:rPr lang="en-AU" dirty="0"/>
              <a:t> into a rock-pool, creek, lake or river. Stay away from cliff edges and waterfalls. </a:t>
            </a:r>
          </a:p>
          <a:p>
            <a:pPr marL="285750" lvl="0" indent="-285750">
              <a:buFont typeface="Arial" panose="020B0604020202020204" pitchFamily="34" charset="0"/>
              <a:buChar char="•"/>
            </a:pPr>
            <a:r>
              <a:rPr lang="en-AU" dirty="0"/>
              <a:t>Do not feed or play with native animals. You might get bitten or scratched. </a:t>
            </a:r>
          </a:p>
          <a:p>
            <a:pPr marL="285750" lvl="0" indent="-285750">
              <a:buFont typeface="Arial" panose="020B0604020202020204" pitchFamily="34" charset="0"/>
              <a:buChar char="•"/>
            </a:pPr>
            <a:r>
              <a:rPr lang="en-AU" dirty="0"/>
              <a:t>Limit your use of fire. Use a fuel stove for cooking and wear thermal clothing to keep warm. Never leave fires unattended or unconfined. </a:t>
            </a:r>
          </a:p>
          <a:p>
            <a:pPr marL="285750" lvl="0" indent="-285750">
              <a:buFont typeface="Arial" panose="020B0604020202020204" pitchFamily="34" charset="0"/>
              <a:buChar char="•"/>
            </a:pPr>
            <a:r>
              <a:rPr lang="en-AU" dirty="0"/>
              <a:t>Visit the ranger station or park information centre to obtain details on the best places to visit and any additional safety tips for that park.</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52400" y="1595480"/>
            <a:ext cx="8846126" cy="646331"/>
          </a:xfrm>
          <a:prstGeom prst="rect">
            <a:avLst/>
          </a:prstGeom>
        </p:spPr>
        <p:txBody>
          <a:bodyPr wrap="square">
            <a:spAutoFit/>
          </a:bodyPr>
          <a:lstStyle/>
          <a:p>
            <a:r>
              <a:rPr lang="en-AU" b="1" dirty="0"/>
              <a:t> </a:t>
            </a:r>
            <a:endParaRPr lang="en-AU" dirty="0"/>
          </a:p>
          <a:p>
            <a:endParaRPr lang="en-AU" dirty="0"/>
          </a:p>
        </p:txBody>
      </p:sp>
      <p:pic>
        <p:nvPicPr>
          <p:cNvPr id="8" name="Picture 7" descr="View of Lake Bellfield, Grampians National Par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855" y="152400"/>
            <a:ext cx="1428750" cy="952500"/>
          </a:xfrm>
          <a:prstGeom prst="rect">
            <a:avLst/>
          </a:prstGeom>
          <a:noFill/>
          <a:ln>
            <a:noFill/>
          </a:ln>
        </p:spPr>
      </p:pic>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74341"/>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14" name="Rectangle 13"/>
          <p:cNvSpPr/>
          <p:nvPr/>
        </p:nvSpPr>
        <p:spPr>
          <a:xfrm>
            <a:off x="221673" y="1678184"/>
            <a:ext cx="8686800" cy="369332"/>
          </a:xfrm>
          <a:prstGeom prst="rect">
            <a:avLst/>
          </a:prstGeom>
        </p:spPr>
        <p:txBody>
          <a:bodyPr wrap="square">
            <a:spAutoFit/>
          </a:bodyPr>
          <a:lstStyle/>
          <a:p>
            <a:r>
              <a:rPr lang="en-AU" b="1" dirty="0"/>
              <a:t> </a:t>
            </a:r>
            <a:r>
              <a:rPr lang="en-AU" dirty="0"/>
              <a:t>. </a:t>
            </a:r>
          </a:p>
        </p:txBody>
      </p:sp>
      <p:sp>
        <p:nvSpPr>
          <p:cNvPr id="5" name="Rectangle 4"/>
          <p:cNvSpPr/>
          <p:nvPr/>
        </p:nvSpPr>
        <p:spPr>
          <a:xfrm>
            <a:off x="270164" y="1628800"/>
            <a:ext cx="8873836" cy="5016758"/>
          </a:xfrm>
          <a:prstGeom prst="rect">
            <a:avLst/>
          </a:prstGeom>
        </p:spPr>
        <p:txBody>
          <a:bodyPr wrap="square">
            <a:spAutoFit/>
          </a:bodyPr>
          <a:lstStyle/>
          <a:p>
            <a:r>
              <a:rPr lang="en-AU" sz="2000" b="1" dirty="0"/>
              <a:t>Overcoming Culture Shock</a:t>
            </a:r>
            <a:endParaRPr lang="en-AU" sz="2000" dirty="0"/>
          </a:p>
          <a:p>
            <a:pPr marL="342900" indent="-342900">
              <a:buFont typeface="Arial" panose="020B0604020202020204" pitchFamily="34" charset="0"/>
              <a:buChar char="•"/>
            </a:pPr>
            <a:r>
              <a:rPr lang="en-AU" sz="2000" dirty="0"/>
              <a:t>Once you realise you have culture shock, getting over it and moving on to better adjustment with the host culture will depend on you. </a:t>
            </a:r>
          </a:p>
          <a:p>
            <a:pPr marL="342900" indent="-342900">
              <a:buFont typeface="Arial" panose="020B0604020202020204" pitchFamily="34" charset="0"/>
              <a:buChar char="•"/>
            </a:pPr>
            <a:r>
              <a:rPr lang="en-AU" sz="2000" dirty="0"/>
              <a:t>It is you who must take some positive steps to feel better, and the sooner you take them, the better! </a:t>
            </a:r>
          </a:p>
          <a:p>
            <a:pPr lvl="0"/>
            <a:endParaRPr lang="en-AU" sz="2000" b="1" dirty="0"/>
          </a:p>
          <a:p>
            <a:pPr lvl="0"/>
            <a:r>
              <a:rPr lang="en-AU" sz="2000" b="1" dirty="0"/>
              <a:t>Recognition:</a:t>
            </a:r>
            <a:r>
              <a:rPr lang="en-AU" sz="2000" dirty="0"/>
              <a:t> </a:t>
            </a:r>
          </a:p>
          <a:p>
            <a:pPr marL="342900" indent="-342900">
              <a:buFont typeface="Arial" panose="020B0604020202020204" pitchFamily="34" charset="0"/>
              <a:buChar char="•"/>
            </a:pPr>
            <a:r>
              <a:rPr lang="en-AU" sz="2000" b="1" dirty="0"/>
              <a:t>First</a:t>
            </a:r>
            <a:r>
              <a:rPr lang="en-AU" sz="2000" dirty="0"/>
              <a:t>, you should remember that </a:t>
            </a:r>
            <a:r>
              <a:rPr lang="en-AU" sz="2000" b="1" dirty="0"/>
              <a:t>culture shock is a normal part of your adjustment and that you may have some of the symptoms</a:t>
            </a:r>
            <a:r>
              <a:rPr lang="en-AU" sz="2000" dirty="0"/>
              <a:t>. </a:t>
            </a:r>
          </a:p>
          <a:p>
            <a:pPr marL="342900" indent="-342900">
              <a:buFont typeface="Arial" panose="020B0604020202020204" pitchFamily="34" charset="0"/>
              <a:buChar char="•"/>
            </a:pPr>
            <a:r>
              <a:rPr lang="en-AU" sz="2000" dirty="0"/>
              <a:t>Some of your reactions may not be normal for you; you may be more emotional or more sensitive, or lose your sense of humour. </a:t>
            </a:r>
          </a:p>
          <a:p>
            <a:pPr marL="342900" indent="-342900">
              <a:buFont typeface="Arial" panose="020B0604020202020204" pitchFamily="34" charset="0"/>
              <a:buChar char="•"/>
            </a:pPr>
            <a:r>
              <a:rPr lang="en-AU" sz="2000" dirty="0"/>
              <a:t>Recognising your culture shock symptoms will help you learn about yourself as you work your way through it.</a:t>
            </a:r>
            <a:r>
              <a:rPr lang="en-AU" sz="2000" b="1" dirty="0"/>
              <a:t> </a:t>
            </a:r>
          </a:p>
          <a:p>
            <a:pPr marL="342900" indent="-342900">
              <a:buFont typeface="Arial" panose="020B0604020202020204" pitchFamily="34" charset="0"/>
              <a:buChar char="•"/>
            </a:pPr>
            <a:endParaRPr lang="en-AU" sz="2000" b="1" dirty="0"/>
          </a:p>
          <a:p>
            <a:pPr marL="285750" indent="-285750"/>
            <a:r>
              <a:rPr lang="en-AU" sz="2000" dirty="0"/>
              <a:t> </a:t>
            </a:r>
          </a:p>
        </p:txBody>
      </p:sp>
    </p:spTree>
  </p:cSld>
  <p:clrMapOvr>
    <a:masterClrMapping/>
  </p:clrMapOvr>
  <p:transition>
    <p:pull dir="d"/>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AU" sz="4000" b="1" dirty="0"/>
              <a:t>BUSH FIRE SA</a:t>
            </a:r>
            <a:r>
              <a:rPr lang="en-US" sz="4000" b="1" dirty="0"/>
              <a:t>FETY</a:t>
            </a:r>
            <a:endParaRPr lang="en-AU" sz="4000" b="1"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4" name="Rectangle 3"/>
          <p:cNvSpPr/>
          <p:nvPr/>
        </p:nvSpPr>
        <p:spPr>
          <a:xfrm>
            <a:off x="307708" y="1600200"/>
            <a:ext cx="8763000" cy="5078313"/>
          </a:xfrm>
          <a:prstGeom prst="rect">
            <a:avLst/>
          </a:prstGeom>
        </p:spPr>
        <p:txBody>
          <a:bodyPr wrap="square">
            <a:spAutoFit/>
          </a:bodyPr>
          <a:lstStyle/>
          <a:p>
            <a:pPr marL="285750" indent="-285750">
              <a:buFont typeface="Arial" panose="020B0604020202020204" pitchFamily="34" charset="0"/>
              <a:buChar char="•"/>
            </a:pPr>
            <a:r>
              <a:rPr lang="en-AU" dirty="0"/>
              <a:t>Bush fires are common occurrences in Australia during our often long hot summers.  </a:t>
            </a:r>
          </a:p>
          <a:p>
            <a:pPr marL="285750" indent="-285750">
              <a:buFont typeface="Arial" panose="020B0604020202020204" pitchFamily="34" charset="0"/>
              <a:buChar char="•"/>
            </a:pPr>
            <a:r>
              <a:rPr lang="en-AU" dirty="0"/>
              <a:t>If you are in smoke and fire-affected areas, you should stay off the roads.   </a:t>
            </a:r>
          </a:p>
          <a:p>
            <a:pPr marL="285750" indent="-285750">
              <a:buFont typeface="Arial" panose="020B0604020202020204" pitchFamily="34" charset="0"/>
              <a:buChar char="•"/>
            </a:pPr>
            <a:r>
              <a:rPr lang="en-AU" dirty="0"/>
              <a:t>f you must get in the car, put your headlights on, dress in protective clothing and footwear and make sure you take food and water - you could be stuck for long periods if your journey is blocked by road closures.  </a:t>
            </a:r>
          </a:p>
          <a:p>
            <a:pPr marL="285750" indent="-285750">
              <a:buFont typeface="Arial" panose="020B0604020202020204" pitchFamily="34" charset="0"/>
              <a:buChar char="•"/>
            </a:pPr>
            <a:r>
              <a:rPr lang="en-AU" dirty="0"/>
              <a:t>Turn the car radio on and keep it tuned to local stations for bush fire updates</a:t>
            </a:r>
          </a:p>
          <a:p>
            <a:pPr marL="285750" lvl="0" indent="-285750">
              <a:buFont typeface="Arial" panose="020B0604020202020204" pitchFamily="34" charset="0"/>
              <a:buChar char="•"/>
            </a:pPr>
            <a:r>
              <a:rPr lang="en-AU" dirty="0"/>
              <a:t>If you are caught in the middle of a bush fire, park the car immediately and remain calm.</a:t>
            </a:r>
          </a:p>
          <a:p>
            <a:pPr marL="285750" lvl="0" indent="-285750">
              <a:buFont typeface="Arial" panose="020B0604020202020204" pitchFamily="34" charset="0"/>
              <a:buChar char="•"/>
            </a:pPr>
            <a:r>
              <a:rPr lang="en-AU" dirty="0"/>
              <a:t>Look for a clear area, preferably off the road. Areas clear of grass or bush are safest - they will not sustain fires of high intensity </a:t>
            </a:r>
          </a:p>
          <a:p>
            <a:pPr marL="285750" lvl="0" indent="-285750">
              <a:buFont typeface="Arial" panose="020B0604020202020204" pitchFamily="34" charset="0"/>
              <a:buChar char="•"/>
            </a:pPr>
            <a:r>
              <a:rPr lang="en-AU" dirty="0"/>
              <a:t>Do not leave the vehicle. </a:t>
            </a:r>
            <a:r>
              <a:rPr lang="en-AU" b="1" dirty="0"/>
              <a:t>Many people have lost their lives by exiting the vehicle only to be trapped on foot in the open</a:t>
            </a:r>
            <a:r>
              <a:rPr lang="en-AU" dirty="0"/>
              <a:t>. </a:t>
            </a:r>
          </a:p>
          <a:p>
            <a:pPr marL="285750" lvl="0" indent="-285750">
              <a:buFont typeface="Arial" panose="020B0604020202020204" pitchFamily="34" charset="0"/>
              <a:buChar char="•"/>
            </a:pPr>
            <a:r>
              <a:rPr lang="en-AU" dirty="0"/>
              <a:t>Your vehicle will help protect you from radiant heat, the chief danger </a:t>
            </a:r>
          </a:p>
          <a:p>
            <a:pPr marL="285750" lvl="0" indent="-285750">
              <a:buFont typeface="Arial" panose="020B0604020202020204" pitchFamily="34" charset="0"/>
              <a:buChar char="•"/>
            </a:pPr>
            <a:r>
              <a:rPr lang="en-AU" dirty="0"/>
              <a:t>Switch the ignition off. It is unlikely that a vehicle´s fuel tank will explode from the heat of a passing bush or grass fire </a:t>
            </a:r>
          </a:p>
          <a:p>
            <a:pPr marL="285750" indent="-285750">
              <a:buFont typeface="Arial" panose="020B0604020202020204" pitchFamily="34" charset="0"/>
              <a:buChar char="•"/>
            </a:pPr>
            <a:r>
              <a:rPr lang="en-AU" dirty="0"/>
              <a:t>Close all windows and vents or turn vents to recycle</a:t>
            </a:r>
          </a:p>
        </p:txBody>
      </p:sp>
    </p:spTree>
  </p:cSld>
  <p:clrMapOvr>
    <a:masterClrMapping/>
  </p:clrMapOvr>
  <p:transition>
    <p:strips dir="ld"/>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AU" sz="4000" b="1" dirty="0"/>
              <a:t>BUSH FIRE SA</a:t>
            </a:r>
            <a:r>
              <a:rPr lang="en-US" sz="4000" b="1" dirty="0"/>
              <a:t>FETY</a:t>
            </a:r>
            <a:endParaRPr lang="en-AU" sz="4000" b="1"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31618" y="1524000"/>
            <a:ext cx="8859982" cy="5355312"/>
          </a:xfrm>
          <a:prstGeom prst="rect">
            <a:avLst/>
          </a:prstGeom>
        </p:spPr>
        <p:txBody>
          <a:bodyPr wrap="square">
            <a:spAutoFit/>
          </a:bodyPr>
          <a:lstStyle/>
          <a:p>
            <a:pPr marL="285750" lvl="0" indent="-285750">
              <a:buFont typeface="Arial" panose="020B0604020202020204" pitchFamily="34" charset="0"/>
              <a:buChar char="•"/>
            </a:pPr>
            <a:r>
              <a:rPr lang="en-AU" dirty="0"/>
              <a:t>Put the headlights on so that the car is as visible as possible, especially to fire tankers </a:t>
            </a:r>
          </a:p>
          <a:p>
            <a:pPr marL="285750" lvl="0" indent="-285750">
              <a:buFont typeface="Arial" panose="020B0604020202020204" pitchFamily="34" charset="0"/>
              <a:buChar char="•"/>
            </a:pPr>
            <a:r>
              <a:rPr lang="en-AU" dirty="0"/>
              <a:t>Everyone must get down on the floor, below window height and cover all exposed skin with a wool or cotton blanket. </a:t>
            </a:r>
          </a:p>
          <a:p>
            <a:pPr marL="285750" lvl="0" indent="-285750">
              <a:buFont typeface="Arial" panose="020B0604020202020204" pitchFamily="34" charset="0"/>
              <a:buChar char="•"/>
            </a:pPr>
            <a:r>
              <a:rPr lang="en-AU" dirty="0"/>
              <a:t>Do not use synthetics, which may give off toxic vapours or melt </a:t>
            </a:r>
          </a:p>
          <a:p>
            <a:pPr marL="285750" lvl="0" indent="-285750">
              <a:buFont typeface="Arial" panose="020B0604020202020204" pitchFamily="34" charset="0"/>
              <a:buChar char="•"/>
            </a:pPr>
            <a:r>
              <a:rPr lang="en-AU" dirty="0"/>
              <a:t>Stay in the vehicle until the fire front has passed. Generally it will take between 30 sec-1min. During this time it will be hot, noisy &amp;frightening. </a:t>
            </a:r>
          </a:p>
          <a:p>
            <a:pPr marL="285750" lvl="0" indent="-285750">
              <a:buFont typeface="Arial" panose="020B0604020202020204" pitchFamily="34" charset="0"/>
              <a:buChar char="•"/>
            </a:pPr>
            <a:r>
              <a:rPr lang="en-AU" dirty="0"/>
              <a:t>It will last a short time even though it may seem longer </a:t>
            </a:r>
          </a:p>
          <a:p>
            <a:pPr marL="285750" lvl="0" indent="-285750">
              <a:buFont typeface="Arial" panose="020B0604020202020204" pitchFamily="34" charset="0"/>
              <a:buChar char="•"/>
            </a:pPr>
            <a:r>
              <a:rPr lang="en-AU" dirty="0"/>
              <a:t>If you have water, drink it </a:t>
            </a:r>
          </a:p>
          <a:p>
            <a:pPr marL="285750" lvl="0" indent="-285750">
              <a:buFont typeface="Arial" panose="020B0604020202020204" pitchFamily="34" charset="0"/>
              <a:buChar char="•"/>
            </a:pPr>
            <a:r>
              <a:rPr lang="en-AU" dirty="0"/>
              <a:t>Never attempt to drive through smoke or flame. </a:t>
            </a:r>
          </a:p>
          <a:p>
            <a:pPr marL="285750" lvl="0" indent="-285750">
              <a:buFont typeface="Arial" panose="020B0604020202020204" pitchFamily="34" charset="0"/>
              <a:buChar char="•"/>
            </a:pPr>
            <a:r>
              <a:rPr lang="en-AU" dirty="0"/>
              <a:t>Crashes can occur when drivers run off the road, striking trees or other cars </a:t>
            </a:r>
          </a:p>
          <a:p>
            <a:pPr marL="285750" lvl="0" indent="-285750">
              <a:buFont typeface="Arial" panose="020B0604020202020204" pitchFamily="34" charset="0"/>
              <a:buChar char="•"/>
            </a:pPr>
            <a:r>
              <a:rPr lang="en-AU" dirty="0"/>
              <a:t>Once the fire front has passed, exit the vehicle and inspect it for damage before proceeding </a:t>
            </a:r>
          </a:p>
          <a:p>
            <a:pPr marL="285750" lvl="0" indent="-285750">
              <a:buFont typeface="Arial" panose="020B0604020202020204" pitchFamily="34" charset="0"/>
              <a:buChar char="•"/>
            </a:pPr>
            <a:r>
              <a:rPr lang="en-AU" dirty="0"/>
              <a:t>Do not proceed until you are satisfied that the fire has passed and that you are not likely to be trapped a second time </a:t>
            </a:r>
          </a:p>
          <a:p>
            <a:pPr marL="285750" lvl="0" indent="-285750">
              <a:buFont typeface="Arial" panose="020B0604020202020204" pitchFamily="34" charset="0"/>
              <a:buChar char="•"/>
            </a:pPr>
            <a:r>
              <a:rPr lang="en-AU" dirty="0"/>
              <a:t>Falling trees and branches are a hazard during and after intense fires. Do not park or drive under trees </a:t>
            </a:r>
          </a:p>
          <a:p>
            <a:pPr marL="285750" lvl="0" indent="-285750">
              <a:buFont typeface="Arial" panose="020B0604020202020204" pitchFamily="34" charset="0"/>
              <a:buChar char="•"/>
            </a:pPr>
            <a:r>
              <a:rPr lang="en-AU" dirty="0"/>
              <a:t>Exit the area as quickly as possible. Remember fire vehicles may be trying to enter the area and your presence </a:t>
            </a:r>
          </a:p>
        </p:txBody>
      </p:sp>
    </p:spTree>
  </p:cSld>
  <p:clrMapOvr>
    <a:masterClrMapping/>
  </p:clrMapOvr>
  <p:transition>
    <p:wedg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AU" sz="4000" b="1" dirty="0"/>
              <a:t>OUTBACK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pic>
        <p:nvPicPr>
          <p:cNvPr id="8" name="Picture 7" descr="outback_wideweb__430x28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235065"/>
            <a:ext cx="1156653" cy="873760"/>
          </a:xfrm>
          <a:prstGeom prst="rect">
            <a:avLst/>
          </a:prstGeom>
          <a:noFill/>
          <a:ln>
            <a:noFill/>
          </a:ln>
        </p:spPr>
      </p:pic>
      <p:sp>
        <p:nvSpPr>
          <p:cNvPr id="4" name="Rectangle 3"/>
          <p:cNvSpPr/>
          <p:nvPr/>
        </p:nvSpPr>
        <p:spPr>
          <a:xfrm>
            <a:off x="0" y="1558106"/>
            <a:ext cx="9144000" cy="4524315"/>
          </a:xfrm>
          <a:prstGeom prst="rect">
            <a:avLst/>
          </a:prstGeom>
        </p:spPr>
        <p:txBody>
          <a:bodyPr wrap="square">
            <a:spAutoFit/>
          </a:bodyPr>
          <a:lstStyle/>
          <a:p>
            <a:r>
              <a:rPr lang="en-AU" b="1" dirty="0"/>
              <a:t>In the Outback  	</a:t>
            </a:r>
            <a:endParaRPr lang="en-AU" dirty="0"/>
          </a:p>
          <a:p>
            <a:pPr marL="285750" lvl="0" indent="-285750">
              <a:buFont typeface="Arial" panose="020B0604020202020204" pitchFamily="34" charset="0"/>
              <a:buChar char="•"/>
            </a:pPr>
            <a:r>
              <a:rPr lang="en-AU" dirty="0"/>
              <a:t>Australia’s outback is vast. Remote wilderness areas have few towns &amp; facilities, often with large distances between them, so be aware &amp; plan your trip. </a:t>
            </a:r>
          </a:p>
          <a:p>
            <a:pPr marL="285750" indent="-285750">
              <a:buFont typeface="Arial" panose="020B0604020202020204" pitchFamily="34" charset="0"/>
              <a:buChar char="•"/>
            </a:pPr>
            <a:r>
              <a:rPr lang="en-AU" dirty="0"/>
              <a:t>When planning each day of travel, spend some time to calculate how long it will take to drive between destinations. Be realistic about how far you can drive in a day and always carry a current road map. </a:t>
            </a:r>
          </a:p>
          <a:p>
            <a:pPr marL="285750" lvl="0" indent="-285750">
              <a:buFont typeface="Arial" panose="020B0604020202020204" pitchFamily="34" charset="0"/>
              <a:buChar char="•"/>
            </a:pPr>
            <a:r>
              <a:rPr lang="en-AU" dirty="0"/>
              <a:t>Inform family &amp; friends or the local police of your travel plans. The local police can also provide helpful advice on facilities and road conditions. </a:t>
            </a:r>
          </a:p>
          <a:p>
            <a:pPr marL="285750" lvl="0" indent="-285750">
              <a:buFont typeface="Arial" panose="020B0604020202020204" pitchFamily="34" charset="0"/>
              <a:buChar char="•"/>
            </a:pPr>
            <a:r>
              <a:rPr lang="en-AU" dirty="0"/>
              <a:t>Make sure your vehicle is in good working order &amp; has been serviced recently. </a:t>
            </a:r>
          </a:p>
          <a:p>
            <a:pPr marL="285750" lvl="0" indent="-285750">
              <a:buFont typeface="Arial" panose="020B0604020202020204" pitchFamily="34" charset="0"/>
              <a:buChar char="•"/>
            </a:pPr>
            <a:r>
              <a:rPr lang="en-AU" dirty="0"/>
              <a:t>Use a four-wheel drive vehicle on unsealed roads in remote areas. Take extra care when driving these vehicles. For example, drive at reduced speeds on unsealed roads. </a:t>
            </a:r>
          </a:p>
          <a:p>
            <a:pPr marL="285750" lvl="0" indent="-285750">
              <a:buFont typeface="Arial" panose="020B0604020202020204" pitchFamily="34" charset="0"/>
              <a:buChar char="•"/>
            </a:pPr>
            <a:r>
              <a:rPr lang="en-AU" dirty="0"/>
              <a:t>Always carry a spare tyre, tools &amp; water. If travelling to remote areas off major highways take extra food, water, fuel and tyres. Do not overload your vehicle and never carry spare fuel inside an enclosed vehicle. </a:t>
            </a:r>
          </a:p>
        </p:txBody>
      </p:sp>
    </p:spTree>
  </p:cSld>
  <p:clrMapOvr>
    <a:masterClrMapping/>
  </p:clrMapOvr>
  <p:transition>
    <p:push/>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AU" sz="4000" b="1" dirty="0"/>
              <a:t>OUTBACK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pic>
        <p:nvPicPr>
          <p:cNvPr id="8" name="Picture 7" descr="outback_wideweb__430x28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235065"/>
            <a:ext cx="1156653" cy="873760"/>
          </a:xfrm>
          <a:prstGeom prst="rect">
            <a:avLst/>
          </a:prstGeom>
          <a:noFill/>
          <a:ln>
            <a:noFill/>
          </a:ln>
        </p:spPr>
      </p:pic>
      <p:sp>
        <p:nvSpPr>
          <p:cNvPr id="4" name="Rectangle 3"/>
          <p:cNvSpPr/>
          <p:nvPr/>
        </p:nvSpPr>
        <p:spPr>
          <a:xfrm>
            <a:off x="0" y="1558106"/>
            <a:ext cx="9144000" cy="369332"/>
          </a:xfrm>
          <a:prstGeom prst="rect">
            <a:avLst/>
          </a:prstGeom>
        </p:spPr>
        <p:txBody>
          <a:bodyPr wrap="square">
            <a:spAutoFit/>
          </a:bodyPr>
          <a:lstStyle/>
          <a:p>
            <a:r>
              <a:rPr lang="en-AU" b="1" dirty="0"/>
              <a:t> </a:t>
            </a:r>
            <a:endParaRPr lang="en-AU" dirty="0"/>
          </a:p>
        </p:txBody>
      </p:sp>
      <p:sp>
        <p:nvSpPr>
          <p:cNvPr id="3" name="Rectangle 2"/>
          <p:cNvSpPr/>
          <p:nvPr/>
        </p:nvSpPr>
        <p:spPr>
          <a:xfrm>
            <a:off x="114300" y="1742772"/>
            <a:ext cx="8915400" cy="4801314"/>
          </a:xfrm>
          <a:prstGeom prst="rect">
            <a:avLst/>
          </a:prstGeom>
        </p:spPr>
        <p:txBody>
          <a:bodyPr wrap="square">
            <a:spAutoFit/>
          </a:bodyPr>
          <a:lstStyle/>
          <a:p>
            <a:pPr marL="285750" indent="-285750">
              <a:buFont typeface="Arial" panose="020B0604020202020204" pitchFamily="34" charset="0"/>
              <a:buChar char="•"/>
            </a:pPr>
            <a:r>
              <a:rPr lang="en-AU" b="1" dirty="0"/>
              <a:t>If you have trouble with your vehicle, don’t leave your vehicle because it will provide you with shade and protection from the heat. Wait for help to come to you. </a:t>
            </a:r>
            <a:endParaRPr lang="en-AU" dirty="0"/>
          </a:p>
          <a:p>
            <a:pPr marL="285750" lvl="0" indent="-285750">
              <a:buFont typeface="Arial" panose="020B0604020202020204" pitchFamily="34" charset="0"/>
              <a:buChar char="•"/>
            </a:pPr>
            <a:r>
              <a:rPr lang="en-AU" dirty="0"/>
              <a:t>Hire appropriate emergency communication equipment, such as a satellite phone or an Emergency Position Indicating Radio Beacon device (EPIRB). </a:t>
            </a:r>
          </a:p>
          <a:p>
            <a:pPr marL="285750" lvl="0" indent="-285750">
              <a:buFont typeface="Arial" panose="020B0604020202020204" pitchFamily="34" charset="0"/>
              <a:buChar char="•"/>
            </a:pPr>
            <a:r>
              <a:rPr lang="en-AU" dirty="0"/>
              <a:t>Obey road closure signs and stay on recognised routes. </a:t>
            </a:r>
          </a:p>
          <a:p>
            <a:pPr marL="285750" lvl="0" indent="-285750">
              <a:buFont typeface="Arial" panose="020B0604020202020204" pitchFamily="34" charset="0"/>
              <a:buChar char="•"/>
            </a:pPr>
            <a:r>
              <a:rPr lang="en-AU" dirty="0"/>
              <a:t>Fires in desert and bush areas can spread very quickly. If required, be prepared to evacuate the area immediately. </a:t>
            </a:r>
          </a:p>
          <a:p>
            <a:pPr marL="285750" lvl="0" indent="-285750">
              <a:buFont typeface="Arial" panose="020B0604020202020204" pitchFamily="34" charset="0"/>
              <a:buChar char="•"/>
            </a:pPr>
            <a:r>
              <a:rPr lang="en-AU" dirty="0"/>
              <a:t>Australian wildlife and livestock often graze on the roadside and can stray onto the road. Be very careful when driving at sunrise, sunset and at night, when animals are most active. If an animal crosses in front of you brake gently, do not swerve wildly to avoid it. </a:t>
            </a:r>
          </a:p>
          <a:p>
            <a:pPr marL="285750" lvl="0" indent="-285750">
              <a:buFont typeface="Arial" panose="020B0604020202020204" pitchFamily="34" charset="0"/>
              <a:buChar char="•"/>
            </a:pPr>
            <a:r>
              <a:rPr lang="en-AU" dirty="0"/>
              <a:t>During daylight hours always drive with your headlights on low beam, as outback conditions can make it difficult to see oncoming vehicles.</a:t>
            </a:r>
          </a:p>
          <a:p>
            <a:r>
              <a:rPr lang="en-AU" b="1" dirty="0"/>
              <a:t> </a:t>
            </a:r>
            <a:endParaRPr lang="en-AU" dirty="0"/>
          </a:p>
          <a:p>
            <a:r>
              <a:rPr lang="en-AU" b="1" dirty="0"/>
              <a:t> </a:t>
            </a:r>
            <a:endParaRPr lang="en-AU" dirty="0"/>
          </a:p>
          <a:p>
            <a:r>
              <a:rPr lang="en-AU" dirty="0"/>
              <a:t>(Source: Visit Victoria. com)</a:t>
            </a:r>
          </a:p>
        </p:txBody>
      </p:sp>
    </p:spTree>
  </p:cSld>
  <p:clrMapOvr>
    <a:masterClrMapping/>
  </p:clrMapOvr>
  <p:transition>
    <p:split orient="vert"/>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STORM SAFETY</a:t>
            </a:r>
            <a:r>
              <a:rPr lang="en-AU" sz="4000" b="1"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4" name="Rectangle 3"/>
          <p:cNvSpPr/>
          <p:nvPr/>
        </p:nvSpPr>
        <p:spPr>
          <a:xfrm>
            <a:off x="0" y="1844824"/>
            <a:ext cx="9144000" cy="2862322"/>
          </a:xfrm>
          <a:prstGeom prst="rect">
            <a:avLst/>
          </a:prstGeom>
        </p:spPr>
        <p:txBody>
          <a:bodyPr wrap="square">
            <a:spAutoFit/>
          </a:bodyPr>
          <a:lstStyle/>
          <a:p>
            <a:pPr marL="285750" indent="-285750">
              <a:buFont typeface="Arial" panose="020B0604020202020204" pitchFamily="34" charset="0"/>
              <a:buChar char="•"/>
            </a:pPr>
            <a:r>
              <a:rPr lang="en-AU" dirty="0"/>
              <a:t>Storms can happen anywhere &amp; at any time of the year. </a:t>
            </a:r>
          </a:p>
          <a:p>
            <a:pPr marL="285750" indent="-285750">
              <a:buFont typeface="Arial" panose="020B0604020202020204" pitchFamily="34" charset="0"/>
              <a:buChar char="•"/>
            </a:pPr>
            <a:r>
              <a:rPr lang="en-AU" dirty="0"/>
              <a:t>Storms are more common during storm season – from Oct to the end of April, but it is important to be aware all year round.</a:t>
            </a:r>
          </a:p>
          <a:p>
            <a:pPr marL="285750" indent="-285750">
              <a:buFont typeface="Arial" panose="020B0604020202020204" pitchFamily="34" charset="0"/>
              <a:buChar char="•"/>
            </a:pPr>
            <a:r>
              <a:rPr lang="en-AU" dirty="0"/>
              <a:t>Severe storms can cause major damage, may be accompanied by torrential rain, strong winds, large hailstones, loud thunder and lightning. </a:t>
            </a:r>
          </a:p>
          <a:p>
            <a:pPr marL="285750" indent="-285750">
              <a:buFont typeface="Arial" panose="020B0604020202020204" pitchFamily="34" charset="0"/>
              <a:buChar char="•"/>
            </a:pPr>
            <a:r>
              <a:rPr lang="en-AU" dirty="0"/>
              <a:t>Storms can cause flash flooding, </a:t>
            </a:r>
            <a:r>
              <a:rPr lang="en-AU" dirty="0" err="1"/>
              <a:t>unroof</a:t>
            </a:r>
            <a:r>
              <a:rPr lang="en-AU" dirty="0"/>
              <a:t> buildings, and damage trees and power lines, you can also be indirectly affected by storms even if your property is not damaged; such as loosing power, or access roads being cut.</a:t>
            </a:r>
          </a:p>
          <a:p>
            <a:pPr marL="285750" indent="-285750">
              <a:buFont typeface="Arial" panose="020B0604020202020204" pitchFamily="34" charset="0"/>
              <a:buChar char="•"/>
            </a:pPr>
            <a:r>
              <a:rPr lang="en-AU" dirty="0"/>
              <a:t>The SES is responsible for managing the clean-up and helping people during and after a storm.  </a:t>
            </a:r>
          </a:p>
        </p:txBody>
      </p:sp>
      <p:pic>
        <p:nvPicPr>
          <p:cNvPr id="9" name="Picture 8" descr="thunder_stor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6" y="228600"/>
            <a:ext cx="2171700" cy="1000125"/>
          </a:xfrm>
          <a:prstGeom prst="rect">
            <a:avLst/>
          </a:prstGeom>
          <a:noFill/>
          <a:ln>
            <a:noFill/>
          </a:ln>
        </p:spPr>
      </p:pic>
      <p:pic>
        <p:nvPicPr>
          <p:cNvPr id="10" name="Picture 9" descr="Flood Storm Emergency 132 50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3191" y="228600"/>
            <a:ext cx="1600200" cy="922345"/>
          </a:xfrm>
          <a:prstGeom prst="rect">
            <a:avLst/>
          </a:prstGeom>
          <a:noFill/>
          <a:ln>
            <a:noFill/>
          </a:ln>
        </p:spPr>
      </p:pic>
    </p:spTree>
  </p:cSld>
  <p:clrMapOvr>
    <a:masterClrMapping/>
  </p:clrMapOvr>
  <p:transition>
    <p:wheel spokes="3"/>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STORM SAFETY</a:t>
            </a:r>
            <a:r>
              <a:rPr lang="en-AU" sz="4000" b="1"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pic>
        <p:nvPicPr>
          <p:cNvPr id="9" name="Picture 8" descr="thunder_storm"/>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926" y="228600"/>
            <a:ext cx="2171700" cy="1000125"/>
          </a:xfrm>
          <a:prstGeom prst="rect">
            <a:avLst/>
          </a:prstGeom>
          <a:noFill/>
          <a:ln>
            <a:noFill/>
          </a:ln>
        </p:spPr>
      </p:pic>
      <p:pic>
        <p:nvPicPr>
          <p:cNvPr id="10" name="Picture 9" descr="Flood Storm Emergency 132 50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3191" y="228600"/>
            <a:ext cx="1600200" cy="922345"/>
          </a:xfrm>
          <a:prstGeom prst="rect">
            <a:avLst/>
          </a:prstGeom>
          <a:noFill/>
          <a:ln>
            <a:noFill/>
          </a:ln>
        </p:spPr>
      </p:pic>
      <p:sp>
        <p:nvSpPr>
          <p:cNvPr id="3" name="Rectangle 2"/>
          <p:cNvSpPr/>
          <p:nvPr/>
        </p:nvSpPr>
        <p:spPr>
          <a:xfrm>
            <a:off x="152400" y="2182505"/>
            <a:ext cx="8620991" cy="3139321"/>
          </a:xfrm>
          <a:prstGeom prst="rect">
            <a:avLst/>
          </a:prstGeom>
        </p:spPr>
        <p:txBody>
          <a:bodyPr wrap="square">
            <a:spAutoFit/>
          </a:bodyPr>
          <a:lstStyle/>
          <a:p>
            <a:pPr marL="285750" indent="-285750">
              <a:buFont typeface="Arial" panose="020B0604020202020204" pitchFamily="34" charset="0"/>
              <a:buChar char="•"/>
            </a:pPr>
            <a:r>
              <a:rPr lang="en-AU" dirty="0"/>
              <a:t>During a storm, there are some things you can do to stay safe:</a:t>
            </a:r>
          </a:p>
          <a:p>
            <a:pPr marL="742950" lvl="1" indent="-285750">
              <a:buFont typeface="Wingdings" panose="05000000000000000000" pitchFamily="2" charset="2"/>
              <a:buChar char="ü"/>
            </a:pPr>
            <a:r>
              <a:rPr lang="en-AU" dirty="0"/>
              <a:t>Stay indoors and away from windows. </a:t>
            </a:r>
          </a:p>
          <a:p>
            <a:pPr marL="742950" lvl="1" indent="-285750">
              <a:buFont typeface="Wingdings" panose="05000000000000000000" pitchFamily="2" charset="2"/>
              <a:buChar char="ü"/>
            </a:pPr>
            <a:r>
              <a:rPr lang="en-AU" dirty="0"/>
              <a:t>Unplug sensitive electrical devices like computers, televisions and video recorders. </a:t>
            </a:r>
          </a:p>
          <a:p>
            <a:pPr marL="742950" lvl="1" indent="-285750">
              <a:buFont typeface="Wingdings" panose="05000000000000000000" pitchFamily="2" charset="2"/>
              <a:buChar char="ü"/>
            </a:pPr>
            <a:r>
              <a:rPr lang="en-AU" dirty="0"/>
              <a:t>Listen to your radio for weather updates. </a:t>
            </a:r>
          </a:p>
          <a:p>
            <a:pPr marL="742950" lvl="1" indent="-285750">
              <a:buFont typeface="Wingdings" panose="05000000000000000000" pitchFamily="2" charset="2"/>
              <a:buChar char="ü"/>
            </a:pPr>
            <a:r>
              <a:rPr lang="en-AU" dirty="0"/>
              <a:t>Don’t use a landline telephone during an electrical storm</a:t>
            </a:r>
          </a:p>
          <a:p>
            <a:pPr marL="742950" lvl="1" indent="-285750">
              <a:buFont typeface="Wingdings" panose="05000000000000000000" pitchFamily="2" charset="2"/>
              <a:buChar char="ü"/>
            </a:pPr>
            <a:r>
              <a:rPr lang="en-AU" dirty="0"/>
              <a:t>If you are caught outside during storm, Get inside a vehicle or building if possible.  </a:t>
            </a:r>
          </a:p>
          <a:p>
            <a:pPr marL="742950" lvl="1" indent="-285750">
              <a:buFont typeface="Wingdings" panose="05000000000000000000" pitchFamily="2" charset="2"/>
              <a:buChar char="ü"/>
            </a:pPr>
            <a:r>
              <a:rPr lang="en-AU" dirty="0"/>
              <a:t>If no shelter is available, crouch down, with your feet close together and head tucked in.  </a:t>
            </a:r>
          </a:p>
          <a:p>
            <a:pPr marL="742950" lvl="1" indent="-285750">
              <a:buFont typeface="Wingdings" panose="05000000000000000000" pitchFamily="2" charset="2"/>
              <a:buChar char="ü"/>
            </a:pPr>
            <a:r>
              <a:rPr lang="en-AU" dirty="0"/>
              <a:t>If in a group – spread out, keeping people several metres apart. </a:t>
            </a:r>
          </a:p>
        </p:txBody>
      </p:sp>
    </p:spTree>
  </p:cSld>
  <p:clrMapOvr>
    <a:masterClrMapping/>
  </p:clrMapOvr>
  <p:transition>
    <p:wipe dir="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DANGEROUS ANIMALS &amp; PLANTS</a:t>
            </a:r>
            <a:endParaRPr lang="en-AU" sz="4000" b="1"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52400" y="2182505"/>
            <a:ext cx="8620991" cy="369332"/>
          </a:xfrm>
          <a:prstGeom prst="rect">
            <a:avLst/>
          </a:prstGeom>
        </p:spPr>
        <p:txBody>
          <a:bodyPr wrap="square">
            <a:spAutoFit/>
          </a:bodyPr>
          <a:lstStyle/>
          <a:p>
            <a:r>
              <a:rPr lang="en-AU" dirty="0"/>
              <a:t> </a:t>
            </a:r>
          </a:p>
        </p:txBody>
      </p:sp>
      <p:sp>
        <p:nvSpPr>
          <p:cNvPr id="4" name="Rectangle 3"/>
          <p:cNvSpPr/>
          <p:nvPr/>
        </p:nvSpPr>
        <p:spPr>
          <a:xfrm>
            <a:off x="279999" y="1628507"/>
            <a:ext cx="8635401" cy="5078313"/>
          </a:xfrm>
          <a:prstGeom prst="rect">
            <a:avLst/>
          </a:prstGeom>
        </p:spPr>
        <p:txBody>
          <a:bodyPr wrap="square">
            <a:spAutoFit/>
          </a:bodyPr>
          <a:lstStyle/>
          <a:p>
            <a:pPr marL="285750" indent="-285750">
              <a:buFont typeface="Arial" panose="020B0604020202020204" pitchFamily="34" charset="0"/>
              <a:buChar char="•"/>
            </a:pPr>
            <a:r>
              <a:rPr lang="en-AU" dirty="0"/>
              <a:t>Australia is home to a variety of native animals. </a:t>
            </a:r>
          </a:p>
          <a:p>
            <a:pPr marL="285750" indent="-285750">
              <a:buFont typeface="Arial" panose="020B0604020202020204" pitchFamily="34" charset="0"/>
              <a:buChar char="•"/>
            </a:pPr>
            <a:r>
              <a:rPr lang="en-AU" dirty="0"/>
              <a:t>Even if they seem friendly to you, do not touch or feed them - they are not used to close contact with humans and may hurt you</a:t>
            </a:r>
          </a:p>
          <a:p>
            <a:pPr marL="285750" indent="-285750">
              <a:buFont typeface="Arial" panose="020B0604020202020204" pitchFamily="34" charset="0"/>
              <a:buChar char="•"/>
            </a:pPr>
            <a:r>
              <a:rPr lang="en-AU" dirty="0"/>
              <a:t>If you are visiting any of Australia’s beautiful parks or forests:</a:t>
            </a:r>
          </a:p>
          <a:p>
            <a:pPr marL="742950" lvl="1" indent="-285750">
              <a:buFont typeface="Wingdings" panose="05000000000000000000" pitchFamily="2" charset="2"/>
              <a:buChar char="ü"/>
            </a:pPr>
            <a:r>
              <a:rPr lang="en-AU" b="1" dirty="0"/>
              <a:t>Be wary of animals in their natural habitat. </a:t>
            </a:r>
            <a:r>
              <a:rPr lang="en-AU" dirty="0"/>
              <a:t>Stay well back from goannas, crocodiles, snakes, dingoes, cassowaries, and also wild pigs, cattle, horses and buffaloes.  </a:t>
            </a:r>
          </a:p>
          <a:p>
            <a:pPr marL="742950" lvl="1" indent="-285750">
              <a:buFont typeface="Wingdings" panose="05000000000000000000" pitchFamily="2" charset="2"/>
              <a:buChar char="ü"/>
            </a:pPr>
            <a:r>
              <a:rPr lang="en-AU" dirty="0"/>
              <a:t>People have been seriously injured or killed by wild animals. Be very careful about approaching any injured animal, such as kangaroos or possums. They are likely to bite and scratch if you attempt to touch or move them.</a:t>
            </a:r>
          </a:p>
          <a:p>
            <a:pPr marL="742950" lvl="1" indent="-285750">
              <a:buFont typeface="Wingdings" panose="05000000000000000000" pitchFamily="2" charset="2"/>
              <a:buChar char="ü"/>
            </a:pPr>
            <a:r>
              <a:rPr lang="en-AU" b="1" dirty="0"/>
              <a:t>Never feed or play with wildlife. </a:t>
            </a:r>
            <a:r>
              <a:rPr lang="en-AU" dirty="0"/>
              <a:t>Native animals are by nature timid, however, having been provided food from people, may become aggressive in pursuit of food.  You may get bitten or scratched. In addition, human foods may be harmful to native animals. </a:t>
            </a:r>
          </a:p>
          <a:p>
            <a:pPr marL="742950" lvl="1" indent="-285750">
              <a:buFont typeface="Wingdings" panose="05000000000000000000" pitchFamily="2" charset="2"/>
              <a:buChar char="ü"/>
            </a:pPr>
            <a:r>
              <a:rPr lang="en-AU" dirty="0"/>
              <a:t>In the warm waters of Tropical Queensland:</a:t>
            </a:r>
          </a:p>
          <a:p>
            <a:pPr marL="1200150" lvl="2" indent="-285750">
              <a:buFont typeface="Wingdings" panose="05000000000000000000" pitchFamily="2" charset="2"/>
              <a:buChar char="q"/>
            </a:pPr>
            <a:r>
              <a:rPr lang="en-AU" b="1" dirty="0"/>
              <a:t>Take care to avoid marine stingers</a:t>
            </a:r>
            <a:r>
              <a:rPr lang="en-AU" dirty="0"/>
              <a:t>. </a:t>
            </a:r>
          </a:p>
          <a:p>
            <a:pPr marL="1200150" lvl="2" indent="-285750">
              <a:buFont typeface="Wingdings" panose="05000000000000000000" pitchFamily="2" charset="2"/>
              <a:buChar char="q"/>
            </a:pPr>
            <a:r>
              <a:rPr lang="en-AU" b="1" dirty="0"/>
              <a:t>Do not enter water where crocodiles may live.</a:t>
            </a:r>
            <a:endParaRPr lang="en-AU" dirty="0"/>
          </a:p>
        </p:txBody>
      </p:sp>
    </p:spTree>
  </p:cSld>
  <p:clrMapOvr>
    <a:masterClrMapping/>
  </p:clrMapOvr>
  <p:transition>
    <p:comb dir="vert"/>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DANGEROUS ANIMALS &amp; PLANTS</a:t>
            </a:r>
            <a:endParaRPr lang="en-AU" sz="4000" b="1"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52400" y="2182505"/>
            <a:ext cx="8620991" cy="369332"/>
          </a:xfrm>
          <a:prstGeom prst="rect">
            <a:avLst/>
          </a:prstGeom>
        </p:spPr>
        <p:txBody>
          <a:bodyPr wrap="square">
            <a:spAutoFit/>
          </a:bodyPr>
          <a:lstStyle/>
          <a:p>
            <a:r>
              <a:rPr lang="en-AU" dirty="0"/>
              <a:t> </a:t>
            </a:r>
          </a:p>
        </p:txBody>
      </p:sp>
      <p:sp>
        <p:nvSpPr>
          <p:cNvPr id="5" name="Rectangle 4"/>
          <p:cNvSpPr/>
          <p:nvPr/>
        </p:nvSpPr>
        <p:spPr>
          <a:xfrm>
            <a:off x="178099" y="1502688"/>
            <a:ext cx="8787801" cy="5355312"/>
          </a:xfrm>
          <a:prstGeom prst="rect">
            <a:avLst/>
          </a:prstGeom>
        </p:spPr>
        <p:txBody>
          <a:bodyPr wrap="square">
            <a:spAutoFit/>
          </a:bodyPr>
          <a:lstStyle/>
          <a:p>
            <a:r>
              <a:rPr lang="en-AU" b="1" dirty="0"/>
              <a:t>Bites and Stings </a:t>
            </a:r>
            <a:endParaRPr lang="en-AU" dirty="0"/>
          </a:p>
          <a:p>
            <a:pPr marL="285750" indent="-285750">
              <a:buFont typeface="Arial" panose="020B0604020202020204" pitchFamily="34" charset="0"/>
              <a:buChar char="•"/>
            </a:pPr>
            <a:r>
              <a:rPr lang="en-AU" dirty="0"/>
              <a:t>The majority of insects in Australia are not harmful to humans. </a:t>
            </a:r>
          </a:p>
          <a:p>
            <a:pPr marL="285750" indent="-285750">
              <a:buFont typeface="Arial" panose="020B0604020202020204" pitchFamily="34" charset="0"/>
              <a:buChar char="•"/>
            </a:pPr>
            <a:r>
              <a:rPr lang="en-AU" dirty="0"/>
              <a:t>Some insects bite and sting if they are threatened so it is best to avoid touching them if you want to avoid being stung or bitten. </a:t>
            </a:r>
          </a:p>
          <a:p>
            <a:pPr marL="285750" indent="-285750">
              <a:buFont typeface="Arial" panose="020B0604020202020204" pitchFamily="34" charset="0"/>
              <a:buChar char="•"/>
            </a:pPr>
            <a:r>
              <a:rPr lang="en-AU" dirty="0"/>
              <a:t>The Australia-wide </a:t>
            </a:r>
            <a:r>
              <a:rPr lang="en-AU" b="1" dirty="0"/>
              <a:t>Poisons Information Centres</a:t>
            </a:r>
            <a:r>
              <a:rPr lang="en-AU" dirty="0"/>
              <a:t> have a common telephone number: </a:t>
            </a:r>
            <a:r>
              <a:rPr lang="en-AU" b="1" dirty="0"/>
              <a:t>131 126</a:t>
            </a:r>
            <a:r>
              <a:rPr lang="en-AU" dirty="0"/>
              <a:t>.</a:t>
            </a:r>
          </a:p>
          <a:p>
            <a:pPr marL="285750" indent="-285750">
              <a:buFont typeface="Arial" panose="020B0604020202020204" pitchFamily="34" charset="0"/>
              <a:buChar char="•"/>
            </a:pPr>
            <a:r>
              <a:rPr lang="en-AU" dirty="0"/>
              <a:t>Some people are allergic to certain insect bites or venom, in such cases medical attention should be sought immediately. </a:t>
            </a:r>
          </a:p>
          <a:p>
            <a:pPr marL="285750" indent="-285750">
              <a:buFont typeface="Arial" panose="020B0604020202020204" pitchFamily="34" charset="0"/>
              <a:buChar char="•"/>
            </a:pPr>
            <a:r>
              <a:rPr lang="en-AU" dirty="0"/>
              <a:t>Call a doctor or hospital for guidance, or </a:t>
            </a:r>
            <a:r>
              <a:rPr lang="en-AU" b="1" dirty="0"/>
              <a:t>000</a:t>
            </a:r>
            <a:r>
              <a:rPr lang="en-AU" dirty="0"/>
              <a:t>. </a:t>
            </a:r>
          </a:p>
          <a:p>
            <a:r>
              <a:rPr lang="en-AU" b="1" dirty="0"/>
              <a:t>Anaphylaxis – allergic reactions</a:t>
            </a:r>
            <a:endParaRPr lang="en-AU" dirty="0"/>
          </a:p>
          <a:p>
            <a:pPr marL="285750" indent="-285750">
              <a:buFont typeface="Arial" panose="020B0604020202020204" pitchFamily="34" charset="0"/>
              <a:buChar char="•"/>
            </a:pPr>
            <a:r>
              <a:rPr lang="en-AU" dirty="0"/>
              <a:t>This can occur in sensitive individuals from exposure to any chemicals foreign to the body, including bites and stings, plants, or medications. </a:t>
            </a:r>
          </a:p>
          <a:p>
            <a:pPr marL="285750" indent="-285750">
              <a:buFont typeface="Arial" panose="020B0604020202020204" pitchFamily="34" charset="0"/>
              <a:buChar char="•"/>
            </a:pPr>
            <a:r>
              <a:rPr lang="en-AU" dirty="0"/>
              <a:t>Parts of the body, for example the face or throat swell up so much that the patient can't breathe. </a:t>
            </a:r>
          </a:p>
          <a:p>
            <a:pPr marL="285750" indent="-285750">
              <a:buFont typeface="Arial" panose="020B0604020202020204" pitchFamily="34" charset="0"/>
              <a:buChar char="•"/>
            </a:pPr>
            <a:r>
              <a:rPr lang="en-AU" dirty="0"/>
              <a:t>In severe cases the patient may go into shock within a few minutes and the heart can stop. </a:t>
            </a:r>
          </a:p>
          <a:p>
            <a:pPr marL="285750" indent="-285750">
              <a:buFont typeface="Arial" panose="020B0604020202020204" pitchFamily="34" charset="0"/>
              <a:buChar char="•"/>
            </a:pPr>
            <a:r>
              <a:rPr lang="en-AU" b="1" dirty="0"/>
              <a:t>For any patient who shows signs of anaphylaxis, call 000 for an ambulance, and have the patient taken immediately to the emergency department of the nearest hospital</a:t>
            </a:r>
            <a:endParaRPr lang="en-AU" dirty="0"/>
          </a:p>
        </p:txBody>
      </p:sp>
    </p:spTree>
  </p:cSld>
  <p:clrMapOvr>
    <a:masterClrMapping/>
  </p:clrMapOvr>
  <p:transition>
    <p:comb/>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099" y="228600"/>
            <a:ext cx="8787801" cy="990600"/>
          </a:xfrm>
        </p:spPr>
        <p:txBody>
          <a:bodyPr>
            <a:noAutofit/>
          </a:bodyPr>
          <a:lstStyle/>
          <a:p>
            <a:pPr algn="ctr"/>
            <a:r>
              <a:rPr lang="en-AU" sz="3600" b="1" dirty="0"/>
              <a:t>GENERAL FIRST AID FOR BITES &amp; STINGS</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3" name="Rectangle 2"/>
          <p:cNvSpPr/>
          <p:nvPr/>
        </p:nvSpPr>
        <p:spPr>
          <a:xfrm>
            <a:off x="152400" y="2182505"/>
            <a:ext cx="8620991" cy="369332"/>
          </a:xfrm>
          <a:prstGeom prst="rect">
            <a:avLst/>
          </a:prstGeom>
        </p:spPr>
        <p:txBody>
          <a:bodyPr wrap="square">
            <a:spAutoFit/>
          </a:bodyPr>
          <a:lstStyle/>
          <a:p>
            <a:r>
              <a:rPr lang="en-AU" dirty="0"/>
              <a:t> </a:t>
            </a:r>
          </a:p>
        </p:txBody>
      </p:sp>
      <p:sp>
        <p:nvSpPr>
          <p:cNvPr id="5" name="Rectangle 4"/>
          <p:cNvSpPr/>
          <p:nvPr/>
        </p:nvSpPr>
        <p:spPr>
          <a:xfrm>
            <a:off x="178099" y="1502688"/>
            <a:ext cx="8787801" cy="369332"/>
          </a:xfrm>
          <a:prstGeom prst="rect">
            <a:avLst/>
          </a:prstGeom>
        </p:spPr>
        <p:txBody>
          <a:bodyPr wrap="square">
            <a:spAutoFit/>
          </a:bodyPr>
          <a:lstStyle/>
          <a:p>
            <a:r>
              <a:rPr lang="en-AU" b="1" dirty="0"/>
              <a:t> </a:t>
            </a:r>
            <a:endParaRPr lang="en-AU" dirty="0"/>
          </a:p>
        </p:txBody>
      </p:sp>
      <p:sp>
        <p:nvSpPr>
          <p:cNvPr id="4" name="Rectangle 3"/>
          <p:cNvSpPr/>
          <p:nvPr/>
        </p:nvSpPr>
        <p:spPr>
          <a:xfrm>
            <a:off x="178099" y="1701209"/>
            <a:ext cx="8787801" cy="4339650"/>
          </a:xfrm>
          <a:prstGeom prst="rect">
            <a:avLst/>
          </a:prstGeom>
        </p:spPr>
        <p:txBody>
          <a:bodyPr wrap="square">
            <a:spAutoFit/>
          </a:bodyPr>
          <a:lstStyle/>
          <a:p>
            <a:pPr marL="285750" indent="-285750">
              <a:buFont typeface="Arial" panose="020B0604020202020204" pitchFamily="34" charset="0"/>
              <a:buChar char="•"/>
            </a:pPr>
            <a:r>
              <a:rPr lang="en-AU" dirty="0"/>
              <a:t>For bites or stings from these creatures seek first aid assistance straight away, stay calm, and as immobile as possible.</a:t>
            </a:r>
            <a:endParaRPr lang="en-AU" sz="2800" dirty="0"/>
          </a:p>
          <a:p>
            <a:pPr marL="742950" lvl="1" indent="-285750">
              <a:buFont typeface="Wingdings" panose="05000000000000000000" pitchFamily="2" charset="2"/>
              <a:buChar char="ü"/>
            </a:pPr>
            <a:r>
              <a:rPr lang="en-AU" dirty="0"/>
              <a:t>all species of Australian snakes, including sea snakes</a:t>
            </a:r>
            <a:endParaRPr lang="en-AU" sz="2800" dirty="0"/>
          </a:p>
          <a:p>
            <a:pPr marL="742950" lvl="1" indent="-285750">
              <a:buFont typeface="Wingdings" panose="05000000000000000000" pitchFamily="2" charset="2"/>
              <a:buChar char="ü"/>
            </a:pPr>
            <a:r>
              <a:rPr lang="en-AU" dirty="0"/>
              <a:t>funnel web spiders</a:t>
            </a:r>
            <a:endParaRPr lang="en-AU" sz="2800" dirty="0"/>
          </a:p>
          <a:p>
            <a:pPr marL="742950" lvl="1" indent="-285750">
              <a:buFont typeface="Wingdings" panose="05000000000000000000" pitchFamily="2" charset="2"/>
              <a:buChar char="ü"/>
            </a:pPr>
            <a:r>
              <a:rPr lang="en-AU" dirty="0"/>
              <a:t>blue ringed octopus</a:t>
            </a:r>
            <a:endParaRPr lang="en-AU" sz="2800" dirty="0"/>
          </a:p>
          <a:p>
            <a:pPr marL="742950" lvl="1" indent="-285750">
              <a:buFont typeface="Wingdings" panose="05000000000000000000" pitchFamily="2" charset="2"/>
              <a:buChar char="ü"/>
            </a:pPr>
            <a:r>
              <a:rPr lang="en-AU" dirty="0"/>
              <a:t>cone shell stings</a:t>
            </a:r>
            <a:endParaRPr lang="en-AU" sz="2800" dirty="0"/>
          </a:p>
          <a:p>
            <a:pPr marL="285750" indent="-285750">
              <a:buFont typeface="Arial" panose="020B0604020202020204" pitchFamily="34" charset="0"/>
              <a:buChar char="•"/>
            </a:pPr>
            <a:r>
              <a:rPr lang="en-US" dirty="0"/>
              <a:t>For all other bites and stings:</a:t>
            </a:r>
            <a:r>
              <a:rPr lang="en-US" sz="2400" b="1" dirty="0"/>
              <a:t>  </a:t>
            </a:r>
            <a:endParaRPr lang="en-AU" sz="2400" dirty="0"/>
          </a:p>
          <a:p>
            <a:pPr marL="742950" lvl="1" indent="-285750">
              <a:buFont typeface="Wingdings" panose="05000000000000000000" pitchFamily="2" charset="2"/>
              <a:buChar char="ü"/>
            </a:pPr>
            <a:r>
              <a:rPr lang="en-US" dirty="0"/>
              <a:t>Seek or apply basic first aid. </a:t>
            </a:r>
            <a:endParaRPr lang="en-AU" sz="2400" dirty="0"/>
          </a:p>
          <a:p>
            <a:pPr marL="742950" lvl="1" indent="-285750">
              <a:buFont typeface="Wingdings" panose="05000000000000000000" pitchFamily="2" charset="2"/>
              <a:buChar char="ü"/>
            </a:pPr>
            <a:r>
              <a:rPr lang="en-US" dirty="0"/>
              <a:t>Wash with soap and water and apply an antiseptic if available. Ensure that the patient's tetanus vaccination is up to date</a:t>
            </a:r>
            <a:endParaRPr lang="en-AU" sz="2400" dirty="0"/>
          </a:p>
          <a:p>
            <a:pPr marL="742950" lvl="1" indent="-285750">
              <a:buFont typeface="Wingdings" panose="05000000000000000000" pitchFamily="2" charset="2"/>
              <a:buChar char="ü"/>
            </a:pPr>
            <a:r>
              <a:rPr lang="en-US" dirty="0"/>
              <a:t>Apply an ice-pack to reduce local pain and swelling </a:t>
            </a:r>
            <a:endParaRPr lang="en-AU" sz="2400" dirty="0"/>
          </a:p>
          <a:p>
            <a:pPr marL="742950" lvl="1" indent="-285750">
              <a:buFont typeface="Wingdings" panose="05000000000000000000" pitchFamily="2" charset="2"/>
              <a:buChar char="ü"/>
            </a:pPr>
            <a:r>
              <a:rPr lang="en-US" dirty="0"/>
              <a:t>Pain relief may be required </a:t>
            </a:r>
            <a:r>
              <a:rPr lang="en-US" dirty="0" err="1"/>
              <a:t>eg</a:t>
            </a:r>
            <a:r>
              <a:rPr lang="en-US" dirty="0"/>
              <a:t>. </a:t>
            </a:r>
            <a:r>
              <a:rPr lang="en-US" dirty="0" err="1"/>
              <a:t>paracetamol</a:t>
            </a:r>
            <a:r>
              <a:rPr lang="en-US" dirty="0"/>
              <a:t> or an antihistamine (to reduce swelling, redness and itch)</a:t>
            </a:r>
            <a:endParaRPr lang="en-AU" sz="2400" dirty="0"/>
          </a:p>
          <a:p>
            <a:pPr marL="742950" lvl="1" indent="-285750">
              <a:buFont typeface="Wingdings" panose="05000000000000000000" pitchFamily="2" charset="2"/>
              <a:buChar char="ü"/>
            </a:pPr>
            <a:r>
              <a:rPr lang="en-US" dirty="0"/>
              <a:t>The patient should seek medical advice if they develop any other symptoms or signs of infection. </a:t>
            </a:r>
            <a:endParaRPr lang="en-AU" sz="2400" dirty="0"/>
          </a:p>
        </p:txBody>
      </p:sp>
    </p:spTree>
  </p:cSld>
  <p:clrMapOvr>
    <a:masterClrMapping/>
  </p:clrMapOvr>
  <p:transition>
    <p:cover dir="rd"/>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Department of Home Affairs  </a:t>
            </a:r>
          </a:p>
        </p:txBody>
      </p:sp>
      <p:sp>
        <p:nvSpPr>
          <p:cNvPr id="17409" name="Rectangle 1"/>
          <p:cNvSpPr>
            <a:spLocks noChangeArrowheads="1"/>
          </p:cNvSpPr>
          <p:nvPr/>
        </p:nvSpPr>
        <p:spPr bwMode="auto">
          <a:xfrm>
            <a:off x="228600" y="1351003"/>
            <a:ext cx="8763000" cy="3908762"/>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endParaRPr kumimoji="0" lang="en-AU" sz="24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just" defTabSz="914400" rtl="0" eaLnBrk="1" fontAlgn="base" latinLnBrk="0" hangingPunct="1">
              <a:lnSpc>
                <a:spcPct val="100000"/>
              </a:lnSpc>
              <a:spcBef>
                <a:spcPct val="0"/>
              </a:spcBef>
              <a:spcAft>
                <a:spcPct val="0"/>
              </a:spcAft>
              <a:buClrTx/>
              <a:buSzTx/>
              <a:buFontTx/>
              <a:buNone/>
            </a:pPr>
            <a:r>
              <a:rPr kumimoji="0" lang="en-AU" sz="24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Department of Immigration and Border Protection (DIBP)</a:t>
            </a:r>
            <a:endParaRPr kumimoji="0" lang="en-US" sz="24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pPr>
            <a:endParaRPr kumimoji="0" lang="en-AU" sz="24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AU" sz="24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The Australian Government’s Department of Immigration and Border Protection provides comprehensive information about visa requirements and the application process, as well as application document checklists to assist you with your application.  </a:t>
            </a:r>
          </a:p>
          <a:p>
            <a:pPr marL="342900" lvl="0" indent="-342900" algn="just" eaLnBrk="0" fontAlgn="base" hangingPunct="0">
              <a:spcBef>
                <a:spcPct val="0"/>
              </a:spcBef>
              <a:spcAft>
                <a:spcPct val="0"/>
              </a:spcAft>
              <a:buFont typeface="Arial" panose="020B0604020202020204" pitchFamily="34" charset="0"/>
              <a:buChar char="•"/>
            </a:pPr>
            <a:r>
              <a:rPr kumimoji="0" lang="en-AU" sz="24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Visit </a:t>
            </a:r>
            <a:r>
              <a:rPr lang="en-AU" sz="2400" b="1" dirty="0">
                <a:solidFill>
                  <a:schemeClr val="accent2">
                    <a:lumMod val="75000"/>
                  </a:schemeClr>
                </a:solidFill>
                <a:hlinkClick r:id="rId2"/>
              </a:rPr>
              <a:t>https://www.homeaffairs.gov.au/</a:t>
            </a:r>
            <a:r>
              <a:rPr lang="en-AU" sz="2400" b="1" dirty="0">
                <a:solidFill>
                  <a:schemeClr val="accent2">
                    <a:lumMod val="75000"/>
                  </a:schemeClr>
                </a:solidFill>
              </a:rPr>
              <a:t> </a:t>
            </a:r>
            <a:r>
              <a:rPr kumimoji="0" lang="en-AU" sz="24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for the latest information</a:t>
            </a:r>
            <a:r>
              <a:rPr kumimoji="0" lang="en-AU" sz="32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a:t>
            </a:r>
            <a:endParaRPr kumimoji="0" lang="en-AU" sz="3200" b="0" i="0" u="none" strike="noStrike" cap="none" normalizeH="0" baseline="0" dirty="0">
              <a:ln>
                <a:noFill/>
              </a:ln>
              <a:solidFill>
                <a:schemeClr val="tx1"/>
              </a:solidFill>
              <a:effectLst/>
              <a:cs typeface="Arial" panose="020B0604020202020204" pitchFamily="34" charset="0"/>
            </a:endParaRPr>
          </a:p>
        </p:txBody>
      </p:sp>
    </p:spTree>
  </p:cSld>
  <p:clrMapOvr>
    <a:masterClrMapping/>
  </p:clrMapOvr>
  <p:transition>
    <p:check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5" name="Rectangle 4"/>
          <p:cNvSpPr/>
          <p:nvPr/>
        </p:nvSpPr>
        <p:spPr>
          <a:xfrm>
            <a:off x="221672" y="1553661"/>
            <a:ext cx="8790708" cy="5355312"/>
          </a:xfrm>
          <a:prstGeom prst="rect">
            <a:avLst/>
          </a:prstGeom>
        </p:spPr>
        <p:txBody>
          <a:bodyPr wrap="square">
            <a:spAutoFit/>
          </a:bodyPr>
          <a:lstStyle/>
          <a:p>
            <a:pPr lvl="0"/>
            <a:r>
              <a:rPr lang="en-AU" b="1" dirty="0"/>
              <a:t>Be objective</a:t>
            </a:r>
          </a:p>
          <a:p>
            <a:pPr marL="342900" lvl="0" indent="-342900">
              <a:buFont typeface="Arial" panose="020B0604020202020204" pitchFamily="34" charset="0"/>
              <a:buChar char="•"/>
            </a:pPr>
            <a:r>
              <a:rPr lang="en-AU" b="1" dirty="0"/>
              <a:t>Second</a:t>
            </a:r>
            <a:r>
              <a:rPr lang="en-AU" dirty="0"/>
              <a:t>, try to analyse objectively the differences you are finding between your home and your host country. </a:t>
            </a:r>
          </a:p>
          <a:p>
            <a:pPr marL="342900" lvl="0" indent="-342900">
              <a:buFont typeface="Arial" panose="020B0604020202020204" pitchFamily="34" charset="0"/>
              <a:buChar char="•"/>
            </a:pPr>
            <a:r>
              <a:rPr lang="en-AU" dirty="0"/>
              <a:t>Look for the reasons your host country does things differently. </a:t>
            </a:r>
          </a:p>
          <a:p>
            <a:pPr marL="342900" lvl="0" indent="-342900">
              <a:buFont typeface="Arial" panose="020B0604020202020204" pitchFamily="34" charset="0"/>
              <a:buChar char="•"/>
            </a:pPr>
            <a:r>
              <a:rPr lang="en-AU" dirty="0"/>
              <a:t>Remember that host customs and norms are (mostly) logical to them, just as your customs and norms at home are logical to you!</a:t>
            </a:r>
          </a:p>
          <a:p>
            <a:pPr lvl="0"/>
            <a:r>
              <a:rPr lang="en-AU" b="1" dirty="0"/>
              <a:t>Set goals: </a:t>
            </a:r>
          </a:p>
          <a:p>
            <a:pPr marL="285750" lvl="0" indent="-285750">
              <a:buFont typeface="Arial" panose="020B0604020202020204" pitchFamily="34" charset="0"/>
              <a:buChar char="•"/>
            </a:pPr>
            <a:r>
              <a:rPr lang="en-AU" b="1" dirty="0"/>
              <a:t>Third, </a:t>
            </a:r>
            <a:r>
              <a:rPr lang="en-AU" dirty="0"/>
              <a:t>set some goals for yourself to redevelop your feeling of control in your life. </a:t>
            </a:r>
          </a:p>
          <a:p>
            <a:pPr marL="285750" lvl="0" indent="-285750">
              <a:buFont typeface="Arial" panose="020B0604020202020204" pitchFamily="34" charset="0"/>
              <a:buChar char="•"/>
            </a:pPr>
            <a:r>
              <a:rPr lang="en-AU" dirty="0"/>
              <a:t>These should be small tasks that you can accomplish each day. For example, if you do not feel like leaving your room, plan a short activity each day that will get you out. </a:t>
            </a:r>
          </a:p>
          <a:p>
            <a:pPr marL="285750" lvl="0" indent="-285750">
              <a:buFont typeface="Arial" panose="020B0604020202020204" pitchFamily="34" charset="0"/>
              <a:buChar char="•"/>
            </a:pPr>
            <a:r>
              <a:rPr lang="en-AU" dirty="0"/>
              <a:t>Go to a post office or store to buy something, ride a bus or go to a sports event. </a:t>
            </a:r>
          </a:p>
          <a:p>
            <a:pPr marL="285750" lvl="0" indent="-285750">
              <a:buFont typeface="Arial" panose="020B0604020202020204" pitchFamily="34" charset="0"/>
              <a:buChar char="•"/>
            </a:pPr>
            <a:r>
              <a:rPr lang="en-AU" dirty="0"/>
              <a:t>If you feel that language is your problem, set daily goals to learn more: study fifteen minutes a day; learn five new words a day; learn one new expression each day; watch a TV program in your new language for 30 minutes. Each goal that you achieve will give you more and more self-confidence that you can cope. </a:t>
            </a:r>
          </a:p>
        </p:txBody>
      </p:sp>
    </p:spTree>
  </p:cSld>
  <p:clrMapOvr>
    <a:masterClrMapping/>
  </p:clrMapOvr>
  <p:transition>
    <p:pull/>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AUSTRALIA</a:t>
            </a:r>
            <a:r>
              <a:rPr lang="en-US" sz="4000" dirty="0">
                <a:solidFill>
                  <a:schemeClr val="tx1"/>
                </a:solidFill>
                <a:ea typeface="Times New Roman" panose="02020603050405020304" pitchFamily="18" charset="0"/>
                <a:cs typeface="Arial" panose="020B0604020202020204" pitchFamily="34" charset="0"/>
              </a:rPr>
              <a:t> </a:t>
            </a:r>
            <a:r>
              <a:rPr lang="en-US" sz="4000" b="1" dirty="0"/>
              <a:t>QUARANTINE</a:t>
            </a:r>
          </a:p>
        </p:txBody>
      </p:sp>
      <p:sp>
        <p:nvSpPr>
          <p:cNvPr id="17409" name="Rectangle 1"/>
          <p:cNvSpPr>
            <a:spLocks noChangeArrowheads="1"/>
          </p:cNvSpPr>
          <p:nvPr/>
        </p:nvSpPr>
        <p:spPr bwMode="auto">
          <a:xfrm>
            <a:off x="228600" y="3816191"/>
            <a:ext cx="8763000" cy="58477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433" name="Rectangle 1"/>
          <p:cNvSpPr>
            <a:spLocks noChangeArrowheads="1"/>
          </p:cNvSpPr>
          <p:nvPr/>
        </p:nvSpPr>
        <p:spPr bwMode="auto">
          <a:xfrm>
            <a:off x="228600" y="2292697"/>
            <a:ext cx="8686800" cy="3046988"/>
          </a:xfrm>
          <a:prstGeom prst="rect">
            <a:avLst/>
          </a:prstGeom>
          <a:noFill/>
          <a:ln w="9525">
            <a:noFill/>
            <a:miter lim="800000"/>
          </a:ln>
          <a:effectLst/>
        </p:spPr>
        <p:txBody>
          <a:bodyPr vert="horz" wrap="square" lIns="91440" tIns="45720" rIns="91440" bIns="45720" numCol="1" anchor="ctr" anchorCtr="0" compatLnSpc="1">
            <a:spAutoFit/>
          </a:bodyPr>
          <a:lstStyle/>
          <a:p>
            <a:pPr marL="342900" marR="0" lvl="0" indent="-342900" algn="just" defTabSz="914400" rtl="0" eaLnBrk="1" fontAlgn="base" latinLnBrk="0" hangingPunct="1">
              <a:lnSpc>
                <a:spcPct val="100000"/>
              </a:lnSpc>
              <a:spcBef>
                <a:spcPct val="0"/>
              </a:spcBef>
              <a:spcAft>
                <a:spcPct val="0"/>
              </a:spcAft>
              <a:buClrTx/>
              <a:buSzTx/>
              <a:buFont typeface="Arial" panose="020B0604020202020204" pitchFamily="34" charset="0"/>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Visitors are often surprised by how strict Australian Customs Services and quarantine can be. </a:t>
            </a:r>
          </a:p>
          <a:p>
            <a:pPr marL="342900" marR="0" lvl="0" indent="-342900" algn="just" defTabSz="914400" rtl="0" eaLnBrk="1" fontAlgn="base" latinLnBrk="0" hangingPunct="1">
              <a:lnSpc>
                <a:spcPct val="100000"/>
              </a:lnSpc>
              <a:spcBef>
                <a:spcPct val="0"/>
              </a:spcBef>
              <a:spcAft>
                <a:spcPct val="0"/>
              </a:spcAft>
              <a:buClrTx/>
              <a:buSzTx/>
              <a:buFont typeface="Arial" panose="020B0604020202020204" pitchFamily="34" charset="0"/>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If you're in doubt about whether your goods are prohibited or not, </a:t>
            </a:r>
            <a:r>
              <a:rPr kumimoji="0" lang="en-US" sz="24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declare it anyway</a:t>
            </a: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on the Incoming Passenger Card which you will receive on the plane.</a:t>
            </a:r>
          </a:p>
          <a:p>
            <a:pPr marL="342900" marR="0" lvl="0" indent="-342900" algn="just" defTabSz="914400" rtl="0" eaLnBrk="1" fontAlgn="base" latinLnBrk="0" hangingPunct="1">
              <a:lnSpc>
                <a:spcPct val="100000"/>
              </a:lnSpc>
              <a:spcBef>
                <a:spcPct val="0"/>
              </a:spcBef>
              <a:spcAft>
                <a:spcPct val="0"/>
              </a:spcAft>
              <a:buClrTx/>
              <a:buSzTx/>
              <a:buFont typeface="Arial" panose="020B0604020202020204" pitchFamily="34" charset="0"/>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Visit the Australian Quarantine and Inspection Service (AQIS) homepage </a:t>
            </a:r>
            <a:r>
              <a:rPr kumimoji="0" lang="en-US" sz="2400" b="1" i="0" u="none" strike="noStrike" cap="none" normalizeH="0" baseline="0" dirty="0">
                <a:ln>
                  <a:noFill/>
                </a:ln>
                <a:solidFill>
                  <a:srgbClr val="7030A0"/>
                </a:solidFill>
                <a:effectLst/>
                <a:ea typeface="Times New Roman" panose="02020603050405020304" pitchFamily="18" charset="0"/>
                <a:cs typeface="Arial" panose="020B0604020202020204" pitchFamily="34" charset="0"/>
              </a:rPr>
              <a:t>www.aqis.gov.au</a:t>
            </a:r>
          </a:p>
          <a:p>
            <a:pPr marL="342900" marR="0" lvl="0" indent="-342900" algn="just" defTabSz="914400" rtl="0" eaLnBrk="1" fontAlgn="base" latinLnBrk="0" hangingPunct="1">
              <a:lnSpc>
                <a:spcPct val="100000"/>
              </a:lnSpc>
              <a:spcBef>
                <a:spcPct val="0"/>
              </a:spcBef>
              <a:spcAft>
                <a:spcPct val="0"/>
              </a:spcAft>
              <a:buClrTx/>
              <a:buSzTx/>
              <a:buFont typeface="Arial" panose="020B0604020202020204" pitchFamily="34" charset="0"/>
              <a:buChar char="•"/>
            </a:pPr>
            <a:endParaRPr kumimoji="0" lang="en-US" sz="2400" b="0" i="0" u="none" strike="noStrike" cap="none" normalizeH="0" baseline="0" dirty="0">
              <a:ln>
                <a:noFill/>
              </a:ln>
              <a:solidFill>
                <a:schemeClr val="tx1"/>
              </a:solidFill>
              <a:effectLst/>
              <a:cs typeface="Arial" panose="020B0604020202020204" pitchFamily="34" charset="0"/>
            </a:endParaRPr>
          </a:p>
        </p:txBody>
      </p:sp>
    </p:spTree>
  </p:cSld>
  <p:clrMapOvr>
    <a:masterClrMapping/>
  </p:clrMapOvr>
  <p:transition>
    <p:newsfla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10" name="Rectangle 9"/>
          <p:cNvSpPr/>
          <p:nvPr/>
        </p:nvSpPr>
        <p:spPr>
          <a:xfrm>
            <a:off x="69273" y="1655234"/>
            <a:ext cx="8929253" cy="3416320"/>
          </a:xfrm>
          <a:prstGeom prst="rect">
            <a:avLst/>
          </a:prstGeom>
        </p:spPr>
        <p:txBody>
          <a:bodyPr wrap="square">
            <a:spAutoFit/>
          </a:bodyPr>
          <a:lstStyle/>
          <a:p>
            <a:pPr lvl="0"/>
            <a:r>
              <a:rPr lang="en-AU" sz="2400" b="1" dirty="0"/>
              <a:t>Share your feelings: Fourth</a:t>
            </a:r>
            <a:r>
              <a:rPr lang="en-AU" sz="2400" dirty="0"/>
              <a:t>, find local friends who are sympathetic and understanding. Talk to them about your feelings and specific situations. They can help you understand ideas from their cultural point of view.</a:t>
            </a:r>
          </a:p>
          <a:p>
            <a:pPr lvl="0"/>
            <a:endParaRPr lang="en-AU" sz="2400" dirty="0"/>
          </a:p>
          <a:p>
            <a:r>
              <a:rPr lang="en-AU" sz="2400" b="1" dirty="0"/>
              <a:t>Finally, relax and enjoy the journey!</a:t>
            </a:r>
            <a:endParaRPr lang="en-AU" sz="2400" dirty="0"/>
          </a:p>
          <a:p>
            <a:endParaRPr lang="en-AU" sz="2400" dirty="0"/>
          </a:p>
          <a:p>
            <a:r>
              <a:rPr lang="en-AU" sz="2400" dirty="0"/>
              <a:t>Source: Rotary International Youth Exchange</a:t>
            </a:r>
          </a:p>
          <a:p>
            <a:pPr lvl="0"/>
            <a:endParaRPr lang="en-AU" sz="2400" dirty="0"/>
          </a:p>
        </p:txBody>
      </p:sp>
    </p:spTree>
  </p:cSld>
  <p:clrMapOvr>
    <a:masterClrMapping/>
  </p:clrMapOvr>
  <p:transition>
    <p:pull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32657" y="1727713"/>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200891" y="1727713"/>
            <a:ext cx="8686800" cy="523220"/>
          </a:xfrm>
          <a:prstGeom prst="rect">
            <a:avLst/>
          </a:prstGeom>
        </p:spPr>
        <p:txBody>
          <a:bodyPr wrap="square">
            <a:spAutoFit/>
          </a:bodyPr>
          <a:lstStyle/>
          <a:p>
            <a:r>
              <a:rPr lang="en-AU" sz="2800" b="1" dirty="0"/>
              <a:t> </a:t>
            </a:r>
            <a:endParaRPr lang="en-AU" sz="2800" dirty="0"/>
          </a:p>
        </p:txBody>
      </p:sp>
      <p:sp>
        <p:nvSpPr>
          <p:cNvPr id="7" name="Rectangle 6"/>
          <p:cNvSpPr/>
          <p:nvPr/>
        </p:nvSpPr>
        <p:spPr>
          <a:xfrm>
            <a:off x="32658" y="1449109"/>
            <a:ext cx="9111342" cy="5416868"/>
          </a:xfrm>
          <a:prstGeom prst="rect">
            <a:avLst/>
          </a:prstGeom>
        </p:spPr>
        <p:txBody>
          <a:bodyPr wrap="square">
            <a:spAutoFit/>
          </a:bodyPr>
          <a:lstStyle/>
          <a:p>
            <a:r>
              <a:rPr lang="en-AU" sz="2400" b="1" dirty="0"/>
              <a:t>Types of Health Care in Australia</a:t>
            </a:r>
            <a:endParaRPr lang="en-AU" sz="2400" dirty="0"/>
          </a:p>
          <a:p>
            <a:pPr marL="342900" lvl="0" indent="-342900">
              <a:buFont typeface="Arial" panose="020B0604020202020204" pitchFamily="34" charset="0"/>
              <a:buChar char="•"/>
            </a:pPr>
            <a:r>
              <a:rPr lang="en-US" sz="2300" dirty="0"/>
              <a:t>The Australian healthcare system is mixed. </a:t>
            </a:r>
            <a:endParaRPr lang="en-AU" sz="2300" dirty="0"/>
          </a:p>
          <a:p>
            <a:pPr marL="342900" lvl="0" indent="-342900">
              <a:buFont typeface="Arial" panose="020B0604020202020204" pitchFamily="34" charset="0"/>
              <a:buChar char="•"/>
            </a:pPr>
            <a:r>
              <a:rPr lang="en-US" sz="2300" dirty="0"/>
              <a:t>Responsibilities for healthcare are divided between the Federal and State governments, and both the public and the private sectors play a role.  </a:t>
            </a:r>
            <a:endParaRPr lang="en-AU" sz="2300" dirty="0"/>
          </a:p>
          <a:p>
            <a:pPr marL="342900" lvl="0" indent="-342900">
              <a:buFont typeface="Arial" panose="020B0604020202020204" pitchFamily="34" charset="0"/>
              <a:buChar char="•"/>
            </a:pPr>
            <a:r>
              <a:rPr lang="en-US" sz="2300" dirty="0"/>
              <a:t>Medicare, is funded out of general tax revenue, pays for hospital and medical services. Medicare covers all Australian citizens, pays the entire cost of treatment in a public hospital, and reimburses for visits to doctors.</a:t>
            </a:r>
            <a:endParaRPr lang="en-AU" sz="2300" dirty="0"/>
          </a:p>
          <a:p>
            <a:pPr marL="342900" lvl="0" indent="-342900">
              <a:buFont typeface="Arial" panose="020B0604020202020204" pitchFamily="34" charset="0"/>
              <a:buChar char="•"/>
            </a:pPr>
            <a:r>
              <a:rPr lang="en-US" sz="2300" dirty="0"/>
              <a:t>In respect of the visitors please see the conditions specified in your health Insurance. </a:t>
            </a:r>
            <a:endParaRPr lang="en-AU" sz="2300" dirty="0"/>
          </a:p>
          <a:p>
            <a:pPr marL="342900" indent="-342900">
              <a:buFont typeface="Arial" panose="020B0604020202020204" pitchFamily="34" charset="0"/>
              <a:buChar char="•"/>
            </a:pPr>
            <a:r>
              <a:rPr lang="en-AU" sz="2300" dirty="0"/>
              <a:t>In Australia you do not have to go to a hospital to see a doctor.  You can see a doctor; </a:t>
            </a:r>
            <a:r>
              <a:rPr lang="en-AU" sz="2300" b="1" dirty="0"/>
              <a:t>General Practitioner </a:t>
            </a:r>
            <a:r>
              <a:rPr lang="en-AU" sz="2300" dirty="0"/>
              <a:t>(also known as a </a:t>
            </a:r>
            <a:r>
              <a:rPr lang="en-AU" sz="2300" b="1" dirty="0"/>
              <a:t>GP </a:t>
            </a:r>
            <a:r>
              <a:rPr lang="en-AU" sz="2300" dirty="0"/>
              <a:t>)in their private practice or medical centre(also called as </a:t>
            </a:r>
            <a:r>
              <a:rPr lang="en-AU" sz="2300" b="1" dirty="0"/>
              <a:t>Surgery</a:t>
            </a:r>
            <a:r>
              <a:rPr lang="en-AU" sz="2300" dirty="0"/>
              <a:t>) . </a:t>
            </a:r>
          </a:p>
        </p:txBody>
      </p:sp>
    </p:spTree>
  </p:cSld>
  <p:clrMapOvr>
    <a:masterClrMapping/>
  </p:clrMapOvr>
  <p:transition>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461665"/>
          </a:xfrm>
          <a:prstGeom prst="rect">
            <a:avLst/>
          </a:prstGeom>
        </p:spPr>
        <p:txBody>
          <a:bodyPr wrap="square">
            <a:spAutoFit/>
          </a:bodyPr>
          <a:lstStyle/>
          <a:p>
            <a:r>
              <a:rPr lang="en-AU" sz="2400" b="1" dirty="0"/>
              <a:t> </a:t>
            </a:r>
            <a:endParaRPr lang="en-AU" sz="23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48491" y="1720840"/>
            <a:ext cx="8873836" cy="4154984"/>
          </a:xfrm>
          <a:prstGeom prst="rect">
            <a:avLst/>
          </a:prstGeom>
        </p:spPr>
        <p:txBody>
          <a:bodyPr wrap="square">
            <a:spAutoFit/>
          </a:bodyPr>
          <a:lstStyle/>
          <a:p>
            <a:r>
              <a:rPr lang="en-AU" sz="2400" b="1" dirty="0"/>
              <a:t>Public Hospital Waiting Times</a:t>
            </a:r>
          </a:p>
          <a:p>
            <a:endParaRPr lang="en-AU" sz="2400" dirty="0"/>
          </a:p>
          <a:p>
            <a:pPr marL="342900" indent="-342900">
              <a:buFont typeface="Arial" panose="020B0604020202020204" pitchFamily="34" charset="0"/>
              <a:buChar char="•"/>
            </a:pPr>
            <a:r>
              <a:rPr lang="en-AU" sz="2400" dirty="0"/>
              <a:t>If you cannot get an appointment with a GP and want to go to a public hospital to see a doctor, you may find a public hospital which has a general practice clinic attached. </a:t>
            </a:r>
          </a:p>
          <a:p>
            <a:pPr marL="342900" indent="-342900">
              <a:buFont typeface="Arial" panose="020B0604020202020204" pitchFamily="34" charset="0"/>
              <a:buChar char="•"/>
            </a:pPr>
            <a:r>
              <a:rPr lang="en-AU" sz="2400" dirty="0"/>
              <a:t>If not, and you attend an emergency room to see a Doctor, be prepared to </a:t>
            </a:r>
            <a:r>
              <a:rPr lang="en-AU" sz="2400" b="1" dirty="0"/>
              <a:t>wait a VERY long time</a:t>
            </a:r>
            <a:r>
              <a:rPr lang="en-AU" sz="2400" dirty="0"/>
              <a:t>. </a:t>
            </a:r>
          </a:p>
          <a:p>
            <a:pPr marL="342900" indent="-342900">
              <a:buFont typeface="Arial" panose="020B0604020202020204" pitchFamily="34" charset="0"/>
              <a:buChar char="•"/>
            </a:pPr>
            <a:r>
              <a:rPr lang="en-AU" sz="2400" dirty="0"/>
              <a:t>It is not uncommon to wait </a:t>
            </a:r>
            <a:r>
              <a:rPr lang="en-AU" sz="2400" b="1" dirty="0"/>
              <a:t>more than 3 hours</a:t>
            </a:r>
            <a:r>
              <a:rPr lang="en-AU" sz="2400" dirty="0"/>
              <a:t>, and at some hospitals you could wait as long as </a:t>
            </a:r>
            <a:r>
              <a:rPr lang="en-AU" sz="2400" b="1" dirty="0"/>
              <a:t>5-6 hours</a:t>
            </a:r>
            <a:r>
              <a:rPr lang="en-AU" sz="2400" dirty="0"/>
              <a:t> to see a doctor.  </a:t>
            </a:r>
          </a:p>
        </p:txBody>
      </p:sp>
    </p:spTree>
  </p:cSld>
  <p:clrMapOvr>
    <a:masterClrMapping/>
  </p:clrMapOvr>
  <p:transition>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5416868"/>
          </a:xfrm>
          <a:prstGeom prst="rect">
            <a:avLst/>
          </a:prstGeom>
        </p:spPr>
        <p:txBody>
          <a:bodyPr wrap="square">
            <a:spAutoFit/>
          </a:bodyPr>
          <a:lstStyle/>
          <a:p>
            <a:r>
              <a:rPr lang="en-AU" sz="2400" b="1" dirty="0"/>
              <a:t>What do I do if I’m sick? </a:t>
            </a:r>
            <a:endParaRPr lang="en-AU" sz="2400" dirty="0"/>
          </a:p>
          <a:p>
            <a:pPr marL="342900" indent="-342900">
              <a:buFont typeface="Arial" panose="020B0604020202020204" pitchFamily="34" charset="0"/>
              <a:buChar char="•"/>
            </a:pPr>
            <a:r>
              <a:rPr lang="en-AU" sz="2300" dirty="0"/>
              <a:t>Choose a doctor from the list of medical facilities in your Area.</a:t>
            </a:r>
          </a:p>
          <a:p>
            <a:pPr marL="342900" indent="-342900">
              <a:buFont typeface="Arial" panose="020B0604020202020204" pitchFamily="34" charset="0"/>
              <a:buChar char="•"/>
            </a:pPr>
            <a:r>
              <a:rPr lang="en-AU" sz="2300" dirty="0"/>
              <a:t>Make an phone appointment with the GP’s Medical Centre(also called as Surgery). </a:t>
            </a:r>
          </a:p>
          <a:p>
            <a:pPr marL="342900" indent="-342900">
              <a:buFont typeface="Arial" panose="020B0604020202020204" pitchFamily="34" charset="0"/>
              <a:buChar char="•"/>
            </a:pPr>
            <a:r>
              <a:rPr lang="en-AU" sz="2300" dirty="0"/>
              <a:t>You will need to phone the doctor’s surgery early in the morning (8:00am – 8:30am) for an appointment.  </a:t>
            </a:r>
          </a:p>
          <a:p>
            <a:pPr marL="342900" indent="-342900">
              <a:buFont typeface="Arial" panose="020B0604020202020204" pitchFamily="34" charset="0"/>
              <a:buChar char="•"/>
            </a:pPr>
            <a:r>
              <a:rPr lang="en-AU" sz="2300" dirty="0"/>
              <a:t>It may not be possible to get an appointment on the same day - you may have to wait 1 or 2 days before you can see a doctor (in some regional areas it may be a week or two before you can get an appointment).  </a:t>
            </a:r>
          </a:p>
          <a:p>
            <a:pPr marL="342900" indent="-342900">
              <a:buFont typeface="Arial" panose="020B0604020202020204" pitchFamily="34" charset="0"/>
              <a:buChar char="•"/>
            </a:pPr>
            <a:r>
              <a:rPr lang="en-AU" sz="2300" dirty="0"/>
              <a:t>It is important to note that some GP surgeries will request full payment from you at the time of consultation and you will need to present the receipt to claim the rebate back from your health cover provider. </a:t>
            </a:r>
          </a:p>
        </p:txBody>
      </p:sp>
      <p:sp>
        <p:nvSpPr>
          <p:cNvPr id="6" name="Rectangle 5"/>
          <p:cNvSpPr/>
          <p:nvPr/>
        </p:nvSpPr>
        <p:spPr>
          <a:xfrm>
            <a:off x="200891" y="1727713"/>
            <a:ext cx="8686800" cy="523220"/>
          </a:xfrm>
          <a:prstGeom prst="rect">
            <a:avLst/>
          </a:prstGeom>
        </p:spPr>
        <p:txBody>
          <a:bodyPr wrap="square">
            <a:spAutoFit/>
          </a:bodyPr>
          <a:lstStyle/>
          <a:p>
            <a:r>
              <a:rPr lang="en-AU" sz="2800" b="1" dirty="0"/>
              <a:t> </a:t>
            </a:r>
            <a:endParaRPr lang="en-AU" sz="28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Tree>
  </p:cSld>
  <p:clrMapOvr>
    <a:masterClrMapping/>
  </p:clrMapOvr>
  <p:transition>
    <p:plu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461665"/>
          </a:xfrm>
          <a:prstGeom prst="rect">
            <a:avLst/>
          </a:prstGeom>
        </p:spPr>
        <p:txBody>
          <a:bodyPr wrap="square">
            <a:spAutoFit/>
          </a:bodyPr>
          <a:lstStyle/>
          <a:p>
            <a:r>
              <a:rPr lang="en-AU" sz="2400" b="1" dirty="0"/>
              <a:t> </a:t>
            </a:r>
            <a:endParaRPr lang="en-AU" sz="2300" dirty="0"/>
          </a:p>
        </p:txBody>
      </p:sp>
      <p:sp>
        <p:nvSpPr>
          <p:cNvPr id="6" name="Rectangle 5"/>
          <p:cNvSpPr/>
          <p:nvPr/>
        </p:nvSpPr>
        <p:spPr>
          <a:xfrm>
            <a:off x="48491" y="1587395"/>
            <a:ext cx="8686800" cy="5386090"/>
          </a:xfrm>
          <a:prstGeom prst="rect">
            <a:avLst/>
          </a:prstGeom>
        </p:spPr>
        <p:txBody>
          <a:bodyPr wrap="square">
            <a:spAutoFit/>
          </a:bodyPr>
          <a:lstStyle/>
          <a:p>
            <a:r>
              <a:rPr lang="en-AU" sz="2400" b="1" dirty="0"/>
              <a:t>Seeing a Doctor </a:t>
            </a:r>
            <a:endParaRPr lang="en-AU" sz="2400" dirty="0"/>
          </a:p>
          <a:p>
            <a:pPr marL="342900" lvl="0" indent="-342900">
              <a:buFont typeface="Arial" panose="020B0604020202020204" pitchFamily="34" charset="0"/>
              <a:buChar char="•"/>
            </a:pPr>
            <a:r>
              <a:rPr lang="en-AU" sz="2000" dirty="0"/>
              <a:t>When you attend your appointment, the doctor will ask you questions about your health and may give you a brief physical examination, such as checking your breathing, your throat, ears etc.  </a:t>
            </a:r>
          </a:p>
          <a:p>
            <a:pPr marL="342900" lvl="0" indent="-342900">
              <a:buFont typeface="Arial" panose="020B0604020202020204" pitchFamily="34" charset="0"/>
              <a:buChar char="•"/>
            </a:pPr>
            <a:r>
              <a:rPr lang="en-AU" sz="2000" dirty="0"/>
              <a:t>The doctor will then give you some advice regarding management of your illness, and may give you a prescription for some medication.  </a:t>
            </a:r>
          </a:p>
          <a:p>
            <a:pPr marL="342900" lvl="0" indent="-342900">
              <a:buFont typeface="Arial" panose="020B0604020202020204" pitchFamily="34" charset="0"/>
              <a:buChar char="•"/>
            </a:pPr>
            <a:r>
              <a:rPr lang="en-AU" sz="2000" dirty="0"/>
              <a:t>If you have had, or need to take time off studies you will need to get a medical certificate from the doctor to provide to your education provider.  </a:t>
            </a:r>
          </a:p>
          <a:p>
            <a:pPr marL="342900" lvl="0" indent="-342900">
              <a:buFont typeface="Arial" panose="020B0604020202020204" pitchFamily="34" charset="0"/>
              <a:buChar char="•"/>
            </a:pPr>
            <a:r>
              <a:rPr lang="en-AU" sz="2000" dirty="0"/>
              <a:t>If your illness is more serious or the doctor is unsure of a diagnosis she or he may refer you for further tests </a:t>
            </a:r>
            <a:r>
              <a:rPr lang="en-AU" sz="2000" dirty="0" err="1"/>
              <a:t>eg</a:t>
            </a:r>
            <a:r>
              <a:rPr lang="en-AU" sz="2000" dirty="0"/>
              <a:t>: blood tests or x-rays, or to see a specialist Doctor. </a:t>
            </a:r>
          </a:p>
          <a:p>
            <a:pPr marL="342900" lvl="0" indent="-342900">
              <a:buFont typeface="Arial" panose="020B0604020202020204" pitchFamily="34" charset="0"/>
              <a:buChar char="•"/>
            </a:pPr>
            <a:r>
              <a:rPr lang="en-AU" sz="2000" dirty="0"/>
              <a:t>It is important to note that if you are dissatisfied with the diagnosis or service of the Doctor you see, you have the right to obtain an opinion from another Doctor.</a:t>
            </a:r>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Tree>
  </p:cSld>
  <p:clrMapOvr>
    <a:masterClrMapping/>
  </p:clrMapOvr>
  <p:transition>
    <p:newsfla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461665"/>
          </a:xfrm>
          <a:prstGeom prst="rect">
            <a:avLst/>
          </a:prstGeom>
        </p:spPr>
        <p:txBody>
          <a:bodyPr wrap="square">
            <a:spAutoFit/>
          </a:bodyPr>
          <a:lstStyle/>
          <a:p>
            <a:r>
              <a:rPr lang="en-AU" sz="2400" b="1" dirty="0"/>
              <a:t> </a:t>
            </a:r>
            <a:endParaRPr lang="en-AU" sz="23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48491" y="1720840"/>
            <a:ext cx="8873836" cy="461665"/>
          </a:xfrm>
          <a:prstGeom prst="rect">
            <a:avLst/>
          </a:prstGeom>
        </p:spPr>
        <p:txBody>
          <a:bodyPr wrap="square">
            <a:spAutoFit/>
          </a:bodyPr>
          <a:lstStyle/>
          <a:p>
            <a:r>
              <a:rPr lang="en-AU" sz="2400" b="1" dirty="0"/>
              <a:t> </a:t>
            </a:r>
            <a:endParaRPr lang="en-AU" sz="2400" dirty="0"/>
          </a:p>
        </p:txBody>
      </p:sp>
      <p:sp>
        <p:nvSpPr>
          <p:cNvPr id="9" name="Rectangle 8"/>
          <p:cNvSpPr/>
          <p:nvPr/>
        </p:nvSpPr>
        <p:spPr>
          <a:xfrm>
            <a:off x="235527" y="1720840"/>
            <a:ext cx="8686800" cy="4524315"/>
          </a:xfrm>
          <a:prstGeom prst="rect">
            <a:avLst/>
          </a:prstGeom>
        </p:spPr>
        <p:txBody>
          <a:bodyPr wrap="square">
            <a:spAutoFit/>
          </a:bodyPr>
          <a:lstStyle/>
          <a:p>
            <a:r>
              <a:rPr lang="en-AU" sz="2400" b="1" dirty="0"/>
              <a:t>Pharmacies</a:t>
            </a:r>
            <a:endParaRPr lang="en-AU" sz="2400" dirty="0"/>
          </a:p>
          <a:p>
            <a:pPr marL="342900" lvl="0" indent="-342900">
              <a:buFont typeface="Arial" panose="020B0604020202020204" pitchFamily="34" charset="0"/>
              <a:buChar char="•"/>
            </a:pPr>
            <a:r>
              <a:rPr lang="en-AU" sz="2400" dirty="0"/>
              <a:t>GP surgeries do not have medications to dispense to you.  </a:t>
            </a:r>
          </a:p>
          <a:p>
            <a:pPr marL="342900" lvl="0" indent="-342900">
              <a:buFont typeface="Arial" panose="020B0604020202020204" pitchFamily="34" charset="0"/>
              <a:buChar char="•"/>
            </a:pPr>
            <a:r>
              <a:rPr lang="en-AU" sz="2400" dirty="0"/>
              <a:t>You must take the prescription given to you by the doctor to a Pharmacy or Chemist to obtain the medication. </a:t>
            </a:r>
          </a:p>
          <a:p>
            <a:pPr marL="342900" lvl="0" indent="-342900">
              <a:buFont typeface="Arial" panose="020B0604020202020204" pitchFamily="34" charset="0"/>
              <a:buChar char="•"/>
            </a:pPr>
            <a:r>
              <a:rPr lang="en-AU" sz="2400" dirty="0"/>
              <a:t>You will need to provide the pharmacy with your Health Insurance card, your full name and address.  </a:t>
            </a:r>
          </a:p>
          <a:p>
            <a:pPr marL="342900" lvl="0" indent="-342900">
              <a:buFont typeface="Arial" panose="020B0604020202020204" pitchFamily="34" charset="0"/>
              <a:buChar char="•"/>
            </a:pPr>
            <a:r>
              <a:rPr lang="en-AU" sz="2400" dirty="0"/>
              <a:t>You are able to walk in off the street to any pharmacy/chemist/drug store in Australia and will only have to wait a short while for your prescription medicine to be prepared.  </a:t>
            </a:r>
          </a:p>
        </p:txBody>
      </p:sp>
    </p:spTree>
  </p:cSld>
  <p:clrMapOvr>
    <a:masterClrMapping/>
  </p:clrMapOvr>
  <p:transition>
    <p:push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HEALTH CARE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5262979"/>
          </a:xfrm>
          <a:prstGeom prst="rect">
            <a:avLst/>
          </a:prstGeom>
        </p:spPr>
        <p:txBody>
          <a:bodyPr wrap="square">
            <a:spAutoFit/>
          </a:bodyPr>
          <a:lstStyle/>
          <a:p>
            <a:r>
              <a:rPr lang="en-AU" sz="2400" b="1" dirty="0"/>
              <a:t>Prescription Medication</a:t>
            </a:r>
            <a:endParaRPr lang="en-AU" sz="2400" dirty="0"/>
          </a:p>
          <a:p>
            <a:pPr marL="342900" lvl="0" indent="-342900">
              <a:buFont typeface="Arial" panose="020B0604020202020204" pitchFamily="34" charset="0"/>
              <a:buChar char="•"/>
            </a:pPr>
            <a:r>
              <a:rPr lang="en-AU" sz="2400" dirty="0"/>
              <a:t>Medication prescribed by your doctor is not free. </a:t>
            </a:r>
          </a:p>
          <a:p>
            <a:pPr marL="342900" lvl="0" indent="-342900">
              <a:buFont typeface="Arial" panose="020B0604020202020204" pitchFamily="34" charset="0"/>
              <a:buChar char="•"/>
            </a:pPr>
            <a:r>
              <a:rPr lang="en-AU" sz="2400" dirty="0"/>
              <a:t>You must pay the pharmacy.  </a:t>
            </a:r>
          </a:p>
          <a:p>
            <a:endParaRPr lang="en-AU" sz="2400" b="1" dirty="0"/>
          </a:p>
          <a:p>
            <a:r>
              <a:rPr lang="en-AU" sz="2400" b="1" dirty="0"/>
              <a:t>Over-the-Counter Medication</a:t>
            </a:r>
            <a:endParaRPr lang="en-AU" sz="2400" dirty="0"/>
          </a:p>
          <a:p>
            <a:pPr marL="342900" lvl="0" indent="-342900">
              <a:buFont typeface="Arial" panose="020B0604020202020204" pitchFamily="34" charset="0"/>
              <a:buChar char="•"/>
            </a:pPr>
            <a:r>
              <a:rPr lang="en-AU" sz="2400" dirty="0"/>
              <a:t>Pharmacies/chemists also provide a variety of over-the-counter medications useful for treating colds, headaches, allergies and the like which do not require a prescription.</a:t>
            </a:r>
          </a:p>
          <a:p>
            <a:pPr marL="342900" lvl="0" indent="-342900">
              <a:buFont typeface="Arial" panose="020B0604020202020204" pitchFamily="34" charset="0"/>
              <a:buChar char="•"/>
            </a:pPr>
            <a:r>
              <a:rPr lang="en-AU" sz="2400" dirty="0"/>
              <a:t>Ask the pharmacist on duty for advice regarding the best medication for your symptoms.  Ensure that you advise the pharmacist of any other medications you may be taking.</a:t>
            </a:r>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48491" y="1720840"/>
            <a:ext cx="8873836" cy="461665"/>
          </a:xfrm>
          <a:prstGeom prst="rect">
            <a:avLst/>
          </a:prstGeom>
        </p:spPr>
        <p:txBody>
          <a:bodyPr wrap="square">
            <a:spAutoFit/>
          </a:bodyPr>
          <a:lstStyle/>
          <a:p>
            <a:r>
              <a:rPr lang="en-AU" sz="2400" b="1" dirty="0"/>
              <a:t> </a:t>
            </a:r>
            <a:endParaRPr lang="en-AU" sz="2400" dirty="0"/>
          </a:p>
        </p:txBody>
      </p:sp>
      <p:sp>
        <p:nvSpPr>
          <p:cNvPr id="9" name="Rectangle 8"/>
          <p:cNvSpPr/>
          <p:nvPr/>
        </p:nvSpPr>
        <p:spPr>
          <a:xfrm>
            <a:off x="429491" y="1728181"/>
            <a:ext cx="8686800" cy="461665"/>
          </a:xfrm>
          <a:prstGeom prst="rect">
            <a:avLst/>
          </a:prstGeom>
        </p:spPr>
        <p:txBody>
          <a:bodyPr wrap="square">
            <a:spAutoFit/>
          </a:bodyPr>
          <a:lstStyle/>
          <a:p>
            <a:r>
              <a:rPr lang="en-AU" sz="2400" b="1" dirty="0"/>
              <a:t> </a:t>
            </a:r>
            <a:endParaRPr lang="en-AU" sz="2400" dirty="0"/>
          </a:p>
        </p:txBody>
      </p:sp>
    </p:spTree>
  </p:cSld>
  <p:clrMapOvr>
    <a:masterClrMapping/>
  </p:clrMapOvr>
  <p:transition>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AUSTRALIA</a:t>
            </a:r>
          </a:p>
        </p:txBody>
      </p:sp>
      <p:pic>
        <p:nvPicPr>
          <p:cNvPr id="3" name="Picture 2" descr="Map Of Australia"/>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600200"/>
            <a:ext cx="7086600" cy="5105400"/>
          </a:xfrm>
          <a:prstGeom prst="rect">
            <a:avLst/>
          </a:prstGeom>
          <a:noFill/>
          <a:ln>
            <a:noFill/>
          </a:ln>
        </p:spPr>
      </p:pic>
    </p:spTree>
  </p:cSld>
  <p:clrMapOvr>
    <a:masterClrMapping/>
  </p:clrMapOvr>
  <p:transition>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EARNING AN INCOME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770537"/>
          </a:xfrm>
          <a:prstGeom prst="rect">
            <a:avLst/>
          </a:prstGeom>
        </p:spPr>
        <p:txBody>
          <a:bodyPr wrap="square">
            <a:spAutoFit/>
          </a:bodyPr>
          <a:lstStyle/>
          <a:p>
            <a:r>
              <a:rPr lang="en-AU" sz="2400" b="1" dirty="0"/>
              <a:t>Taxes</a:t>
            </a:r>
          </a:p>
          <a:p>
            <a:pPr marL="342900" indent="-342900">
              <a:buFont typeface="Arial" panose="020B0604020202020204" pitchFamily="34" charset="0"/>
              <a:buChar char="•"/>
            </a:pPr>
            <a:r>
              <a:rPr lang="en-AU" sz="2000" dirty="0"/>
              <a:t>Taxes are managed through the </a:t>
            </a:r>
            <a:r>
              <a:rPr lang="en-AU" sz="2000" b="1" dirty="0"/>
              <a:t>Australian Taxation Office (ATO)</a:t>
            </a:r>
            <a:r>
              <a:rPr lang="en-AU" sz="2000" dirty="0"/>
              <a:t>. </a:t>
            </a:r>
          </a:p>
          <a:p>
            <a:pPr marL="342900" indent="-342900">
              <a:buFont typeface="Arial" panose="020B0604020202020204" pitchFamily="34" charset="0"/>
              <a:buChar char="•"/>
            </a:pPr>
            <a:r>
              <a:rPr lang="en-AU" sz="2000" dirty="0"/>
              <a:t>The tax you pay depends on how much you earn.</a:t>
            </a:r>
          </a:p>
          <a:p>
            <a:pPr marL="342900" indent="-342900">
              <a:buFont typeface="Arial" panose="020B0604020202020204" pitchFamily="34" charset="0"/>
              <a:buChar char="•"/>
            </a:pPr>
            <a:r>
              <a:rPr lang="en-AU" sz="2000" b="1" dirty="0"/>
              <a:t>Getting a Tax File Number</a:t>
            </a:r>
            <a:endParaRPr lang="en-AU" sz="2000" dirty="0"/>
          </a:p>
          <a:p>
            <a:pPr marL="1257300" lvl="2" indent="-342900">
              <a:buFont typeface="Wingdings" panose="05000000000000000000" pitchFamily="2" charset="2"/>
              <a:buChar char="ü"/>
            </a:pPr>
            <a:r>
              <a:rPr lang="en-AU" sz="2000" dirty="0"/>
              <a:t>You must obtain a Tax File Number to be able to work in Australia. </a:t>
            </a:r>
          </a:p>
          <a:p>
            <a:pPr marL="1257300" lvl="2" indent="-342900">
              <a:buFont typeface="Wingdings" panose="05000000000000000000" pitchFamily="2" charset="2"/>
              <a:buChar char="ü"/>
            </a:pPr>
            <a:r>
              <a:rPr lang="en-AU" sz="2000" dirty="0"/>
              <a:t>A tax file number (TFN) is your unique reference number to our tax system.  </a:t>
            </a:r>
          </a:p>
          <a:p>
            <a:pPr marL="1257300" lvl="2" indent="-342900">
              <a:buFont typeface="Wingdings" panose="05000000000000000000" pitchFamily="2" charset="2"/>
              <a:buChar char="ü"/>
            </a:pPr>
            <a:r>
              <a:rPr lang="en-AU" sz="2000" dirty="0"/>
              <a:t>When you start work, your employer will ask you to complete a tax file number declaration form.  </a:t>
            </a:r>
          </a:p>
          <a:p>
            <a:pPr marL="1257300" lvl="2" indent="-342900">
              <a:buFont typeface="Wingdings" panose="05000000000000000000" pitchFamily="2" charset="2"/>
              <a:buChar char="ü"/>
            </a:pPr>
            <a:r>
              <a:rPr lang="en-AU" sz="2000" dirty="0"/>
              <a:t>If you do not provide a TFN your employment will be taxed at the highest personal income tax rate, which will mean less money in your wages each week.</a:t>
            </a:r>
          </a:p>
          <a:p>
            <a:pPr marL="1257300" lvl="2" indent="-342900">
              <a:buFont typeface="Wingdings" panose="05000000000000000000" pitchFamily="2" charset="2"/>
              <a:buChar char="ü"/>
            </a:pPr>
            <a:r>
              <a:rPr lang="en-AU" sz="2000" b="1" dirty="0"/>
              <a:t>You can apply for your TFN online at </a:t>
            </a:r>
            <a:r>
              <a:rPr lang="en-AU" sz="2000" b="1" dirty="0">
                <a:hlinkClick r:id="rId2"/>
              </a:rPr>
              <a:t>www.ato.gov.au</a:t>
            </a:r>
            <a:r>
              <a:rPr lang="en-AU" sz="2000" b="1" dirty="0"/>
              <a:t>,</a:t>
            </a:r>
            <a:r>
              <a:rPr lang="en-AU" sz="2000" dirty="0"/>
              <a:t> or phone </a:t>
            </a:r>
            <a:r>
              <a:rPr lang="en-AU" sz="2000" b="1" dirty="0"/>
              <a:t>13 28 61</a:t>
            </a:r>
            <a:r>
              <a:rPr lang="en-AU" sz="2000" dirty="0"/>
              <a:t>, 8am to 6pm Monday to Friday.  </a:t>
            </a:r>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EARNING AN INCOME</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893647"/>
          </a:xfrm>
          <a:prstGeom prst="rect">
            <a:avLst/>
          </a:prstGeom>
        </p:spPr>
        <p:txBody>
          <a:bodyPr wrap="square">
            <a:spAutoFit/>
          </a:bodyPr>
          <a:lstStyle/>
          <a:p>
            <a:r>
              <a:rPr lang="en-AU" sz="2400" b="1" dirty="0"/>
              <a:t>Taxation Returns </a:t>
            </a:r>
          </a:p>
          <a:p>
            <a:endParaRPr lang="en-AU" sz="2400" dirty="0"/>
          </a:p>
          <a:p>
            <a:pPr marL="342900" indent="-342900">
              <a:buFont typeface="Arial" panose="020B0604020202020204" pitchFamily="34" charset="0"/>
              <a:buChar char="•"/>
            </a:pPr>
            <a:r>
              <a:rPr lang="en-AU" sz="2400" dirty="0"/>
              <a:t>If you pay too much tax you are entitled to a refund.  </a:t>
            </a:r>
          </a:p>
          <a:p>
            <a:pPr marL="342900" indent="-342900">
              <a:buFont typeface="Arial" panose="020B0604020202020204" pitchFamily="34" charset="0"/>
              <a:buChar char="•"/>
            </a:pPr>
            <a:r>
              <a:rPr lang="en-AU" sz="2400" dirty="0"/>
              <a:t>To get a refund you will need to lodge a tax return. </a:t>
            </a:r>
          </a:p>
          <a:p>
            <a:pPr marL="342900" indent="-342900">
              <a:buFont typeface="Arial" panose="020B0604020202020204" pitchFamily="34" charset="0"/>
              <a:buChar char="•"/>
            </a:pPr>
            <a:r>
              <a:rPr lang="en-AU" sz="2400" dirty="0"/>
              <a:t>You can lodge online using </a:t>
            </a:r>
            <a:r>
              <a:rPr lang="en-AU" sz="2400" b="1" dirty="0"/>
              <a:t>e-tax</a:t>
            </a:r>
            <a:r>
              <a:rPr lang="en-AU" sz="2400" dirty="0"/>
              <a:t> (free), by mailing a </a:t>
            </a:r>
            <a:r>
              <a:rPr lang="en-AU" sz="2400" b="1" dirty="0"/>
              <a:t>paper tax return</a:t>
            </a:r>
            <a:r>
              <a:rPr lang="en-AU" sz="2400" dirty="0"/>
              <a:t>, or by paying a </a:t>
            </a:r>
            <a:r>
              <a:rPr lang="en-AU" sz="2400" b="1" dirty="0"/>
              <a:t>registered tax agent</a:t>
            </a:r>
            <a:r>
              <a:rPr lang="en-AU" sz="2400" dirty="0"/>
              <a:t> to complete and lodge the return for you. </a:t>
            </a:r>
          </a:p>
          <a:p>
            <a:pPr marL="342900" indent="-342900">
              <a:buFont typeface="Arial" panose="020B0604020202020204" pitchFamily="34" charset="0"/>
              <a:buChar char="•"/>
            </a:pPr>
            <a:r>
              <a:rPr lang="en-AU" sz="2400" dirty="0"/>
              <a:t>If you lodge by e-tax your refund will normally be issued within 14 days.</a:t>
            </a:r>
          </a:p>
          <a:p>
            <a:pPr marL="342900" indent="-342900">
              <a:buFont typeface="Arial" panose="020B0604020202020204" pitchFamily="34" charset="0"/>
              <a:buChar char="•"/>
            </a:pPr>
            <a:r>
              <a:rPr lang="en-AU" sz="2400" dirty="0"/>
              <a:t>Lodge online using e-tax at </a:t>
            </a:r>
            <a:r>
              <a:rPr lang="en-AU" sz="2400" u="sng" dirty="0">
                <a:hlinkClick r:id="rId2"/>
              </a:rPr>
              <a:t>www.ato.gov.au</a:t>
            </a:r>
            <a:endParaRPr lang="en-AU" sz="2400" u="sng" dirty="0"/>
          </a:p>
          <a:p>
            <a:pPr marL="342900" indent="-342900">
              <a:buFont typeface="Arial" panose="020B0604020202020204" pitchFamily="34" charset="0"/>
              <a:buChar char="•"/>
            </a:pPr>
            <a:r>
              <a:rPr lang="en-AU" sz="2400" dirty="0"/>
              <a:t>For a registered tax agent visit </a:t>
            </a:r>
            <a:r>
              <a:rPr lang="en-AU" sz="2400" u="sng" dirty="0">
                <a:hlinkClick r:id="rId3"/>
              </a:rPr>
              <a:t>www.tabd.gov.au</a:t>
            </a:r>
            <a:endParaRPr lang="en-AU" sz="2400" u="sng" dirty="0"/>
          </a:p>
          <a:p>
            <a:pPr marL="342900" indent="-342900">
              <a:buFont typeface="Arial" panose="020B0604020202020204" pitchFamily="34" charset="0"/>
              <a:buChar char="•"/>
            </a:pPr>
            <a:r>
              <a:rPr lang="en-AU" sz="2400" dirty="0"/>
              <a:t>Tax returns are lodged at the end of the Australian tax year – (1 July to 30 June).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BANKING</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48491" y="1720840"/>
            <a:ext cx="8873836" cy="461665"/>
          </a:xfrm>
          <a:prstGeom prst="rect">
            <a:avLst/>
          </a:prstGeom>
        </p:spPr>
        <p:txBody>
          <a:bodyPr wrap="square">
            <a:spAutoFit/>
          </a:bodyPr>
          <a:lstStyle/>
          <a:p>
            <a:r>
              <a:rPr lang="en-AU" sz="2400" b="1" dirty="0"/>
              <a:t> </a:t>
            </a:r>
            <a:endParaRPr lang="en-AU" sz="2400" dirty="0"/>
          </a:p>
        </p:txBody>
      </p:sp>
      <p:sp>
        <p:nvSpPr>
          <p:cNvPr id="9" name="Rectangle 8"/>
          <p:cNvSpPr/>
          <p:nvPr/>
        </p:nvSpPr>
        <p:spPr>
          <a:xfrm>
            <a:off x="429491" y="1728181"/>
            <a:ext cx="8686800" cy="461665"/>
          </a:xfrm>
          <a:prstGeom prst="rect">
            <a:avLst/>
          </a:prstGeom>
        </p:spPr>
        <p:txBody>
          <a:bodyPr wrap="square">
            <a:spAutoFit/>
          </a:bodyPr>
          <a:lstStyle/>
          <a:p>
            <a:r>
              <a:rPr lang="en-AU" sz="2400" b="1" dirty="0"/>
              <a:t> </a:t>
            </a:r>
            <a:endParaRPr lang="en-AU" sz="2400" dirty="0"/>
          </a:p>
        </p:txBody>
      </p:sp>
      <p:sp>
        <p:nvSpPr>
          <p:cNvPr id="10" name="Rectangle 9"/>
          <p:cNvSpPr/>
          <p:nvPr/>
        </p:nvSpPr>
        <p:spPr>
          <a:xfrm>
            <a:off x="235527" y="1587395"/>
            <a:ext cx="8607136" cy="5016758"/>
          </a:xfrm>
          <a:prstGeom prst="rect">
            <a:avLst/>
          </a:prstGeom>
        </p:spPr>
        <p:txBody>
          <a:bodyPr wrap="square">
            <a:spAutoFit/>
          </a:bodyPr>
          <a:lstStyle/>
          <a:p>
            <a:r>
              <a:rPr lang="en-AU" sz="2000" b="1" dirty="0"/>
              <a:t>Account Statements </a:t>
            </a:r>
            <a:endParaRPr lang="en-AU" sz="2000" dirty="0"/>
          </a:p>
          <a:p>
            <a:pPr marL="285750" lvl="0" indent="-285750">
              <a:buFont typeface="Arial" panose="020B0604020202020204" pitchFamily="34" charset="0"/>
              <a:buChar char="•"/>
            </a:pPr>
            <a:r>
              <a:rPr lang="en-AU" sz="2000" dirty="0"/>
              <a:t>Most banks will provide regular statements for your accounts (just how regular can depend on the type of account). </a:t>
            </a:r>
          </a:p>
          <a:p>
            <a:pPr marL="285750" lvl="0" indent="-285750">
              <a:buFont typeface="Arial" panose="020B0604020202020204" pitchFamily="34" charset="0"/>
              <a:buChar char="•"/>
            </a:pPr>
            <a:r>
              <a:rPr lang="en-AU" sz="2000" dirty="0"/>
              <a:t>On request, banks will provide statements on a deposit account at more frequent intervals, but this may attract a fee. </a:t>
            </a:r>
          </a:p>
          <a:p>
            <a:pPr marL="285750" lvl="0" indent="-285750">
              <a:buFont typeface="Arial" panose="020B0604020202020204" pitchFamily="34" charset="0"/>
              <a:buChar char="•"/>
            </a:pPr>
            <a:r>
              <a:rPr lang="en-AU" sz="2000" dirty="0"/>
              <a:t>Bank statements are your record of everything that has happened in your account over a given period – the withdrawals, deposits and transfers that were made, and any bank fees and government taxes you were charged. </a:t>
            </a:r>
          </a:p>
          <a:p>
            <a:pPr marL="285750" lvl="0" indent="-285750">
              <a:buFont typeface="Arial" panose="020B0604020202020204" pitchFamily="34" charset="0"/>
              <a:buChar char="•"/>
            </a:pPr>
            <a:r>
              <a:rPr lang="en-AU" sz="2000" dirty="0"/>
              <a:t>Telephone and Internet banking can make it easy to check your statements, and some banks even offer ‘mini statements’ through their own ATMs.  </a:t>
            </a:r>
          </a:p>
          <a:p>
            <a:pPr marL="285750" lvl="0" indent="-285750">
              <a:buFont typeface="Arial" panose="020B0604020202020204" pitchFamily="34" charset="0"/>
              <a:buChar char="•"/>
            </a:pPr>
            <a:r>
              <a:rPr lang="en-AU" sz="2000" dirty="0"/>
              <a:t>Check your statements regularly to make sure you’ve got enough money in your account to cover your expenses and keep track of your spending, as well as make sure that all transactions made in your account are legitimate. </a:t>
            </a:r>
          </a:p>
        </p:txBody>
      </p:sp>
    </p:spTree>
  </p:cSld>
  <p:clrMapOvr>
    <a:masterClrMapping/>
  </p:clrMapOvr>
  <p:transition>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br>
              <a:rPr lang="en-AU" sz="4800" b="1" dirty="0"/>
            </a:br>
            <a:r>
              <a:rPr lang="en-AU" b="1" dirty="0"/>
              <a:t>AREA CODES FOR LANDLINES</a:t>
            </a:r>
            <a:br>
              <a:rPr lang="en-AU" sz="4800" dirty="0"/>
            </a:br>
            <a:endParaRPr lang="en-US" sz="4800" b="1" dirty="0"/>
          </a:p>
        </p:txBody>
      </p:sp>
      <p:pic>
        <p:nvPicPr>
          <p:cNvPr id="3073" name="Picture 7" descr="Description: Map of Australi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2209800"/>
            <a:ext cx="4623371" cy="3657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nvGraphicFramePr>
        <p:xfrm>
          <a:off x="457200" y="1905000"/>
          <a:ext cx="3733800" cy="4317492"/>
        </p:xfrm>
        <a:graphic>
          <a:graphicData uri="http://schemas.openxmlformats.org/drawingml/2006/table">
            <a:tbl>
              <a:tblPr firstRow="1" firstCol="1" lastRow="1" lastCol="1" bandRow="1" bandCol="1">
                <a:tableStyleId>{5C22544A-7EE6-4342-B048-85BDC9FD1C3A}</a:tableStyleId>
              </a:tblPr>
              <a:tblGrid>
                <a:gridCol w="1752600">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tblGrid>
              <a:tr h="914400">
                <a:tc>
                  <a:txBody>
                    <a:bodyPr/>
                    <a:lstStyle/>
                    <a:p>
                      <a:pPr algn="ctr">
                        <a:lnSpc>
                          <a:spcPct val="115000"/>
                        </a:lnSpc>
                        <a:spcAft>
                          <a:spcPts val="0"/>
                        </a:spcAft>
                      </a:pPr>
                      <a:r>
                        <a:rPr lang="en-AU" sz="2400" kern="1200" dirty="0">
                          <a:effectLst/>
                        </a:rPr>
                        <a:t>Area Code</a:t>
                      </a:r>
                      <a:endParaRPr lang="en-AU" sz="2400" dirty="0">
                        <a:effectLst/>
                        <a:latin typeface="Calibri" panose="020F0502020204030204"/>
                        <a:ea typeface="Calibri" panose="020F0502020204030204"/>
                        <a:cs typeface="Times New Roman" panose="02020603050405020304"/>
                      </a:endParaRPr>
                    </a:p>
                  </a:txBody>
                  <a:tcPr marL="68580" marR="68580" marT="9525" marB="0"/>
                </a:tc>
                <a:tc>
                  <a:txBody>
                    <a:bodyPr/>
                    <a:lstStyle/>
                    <a:p>
                      <a:pPr algn="ctr">
                        <a:lnSpc>
                          <a:spcPct val="115000"/>
                        </a:lnSpc>
                        <a:spcAft>
                          <a:spcPts val="0"/>
                        </a:spcAft>
                      </a:pPr>
                      <a:r>
                        <a:rPr lang="en-AU" sz="2400" kern="1200" dirty="0">
                          <a:effectLst/>
                        </a:rPr>
                        <a:t>States</a:t>
                      </a:r>
                      <a:endParaRPr lang="en-AU" sz="2400" dirty="0">
                        <a:effectLst/>
                        <a:latin typeface="Calibri" panose="020F0502020204030204"/>
                        <a:ea typeface="Calibri" panose="020F0502020204030204"/>
                        <a:cs typeface="Times New Roman" panose="02020603050405020304"/>
                      </a:endParaRPr>
                    </a:p>
                  </a:txBody>
                  <a:tcPr marL="68580" marR="68580" marT="9525" marB="0"/>
                </a:tc>
                <a:extLst>
                  <a:ext uri="{0D108BD9-81ED-4DB2-BD59-A6C34878D82A}">
                    <a16:rowId xmlns:a16="http://schemas.microsoft.com/office/drawing/2014/main" val="10000"/>
                  </a:ext>
                </a:extLst>
              </a:tr>
              <a:tr h="318135">
                <a:tc>
                  <a:txBody>
                    <a:bodyPr/>
                    <a:lstStyle/>
                    <a:p>
                      <a:pPr algn="ctr">
                        <a:lnSpc>
                          <a:spcPct val="115000"/>
                        </a:lnSpc>
                        <a:spcAft>
                          <a:spcPts val="0"/>
                        </a:spcAft>
                      </a:pPr>
                      <a:r>
                        <a:rPr lang="en-AU" sz="2400" kern="1200" dirty="0">
                          <a:effectLst/>
                        </a:rPr>
                        <a:t> (02)</a:t>
                      </a:r>
                      <a:endParaRPr lang="en-AU" sz="2400" dirty="0">
                        <a:effectLst/>
                        <a:latin typeface="Calibri" panose="020F0502020204030204"/>
                        <a:ea typeface="Calibri" panose="020F0502020204030204"/>
                        <a:cs typeface="Times New Roman" panose="02020603050405020304"/>
                      </a:endParaRPr>
                    </a:p>
                  </a:txBody>
                  <a:tcPr marL="68580" marR="68580" marT="9525" marB="0"/>
                </a:tc>
                <a:tc>
                  <a:txBody>
                    <a:bodyPr/>
                    <a:lstStyle/>
                    <a:p>
                      <a:pPr>
                        <a:lnSpc>
                          <a:spcPct val="115000"/>
                        </a:lnSpc>
                        <a:spcAft>
                          <a:spcPts val="0"/>
                        </a:spcAft>
                      </a:pPr>
                      <a:r>
                        <a:rPr lang="en-AU" sz="2400" kern="1200" dirty="0">
                          <a:effectLst/>
                        </a:rPr>
                        <a:t> ACT, NSW</a:t>
                      </a:r>
                    </a:p>
                    <a:p>
                      <a:pPr>
                        <a:lnSpc>
                          <a:spcPct val="115000"/>
                        </a:lnSpc>
                        <a:spcAft>
                          <a:spcPts val="0"/>
                        </a:spcAft>
                      </a:pPr>
                      <a:endParaRPr lang="en-AU" sz="2400" dirty="0">
                        <a:effectLst/>
                        <a:latin typeface="Calibri" panose="020F0502020204030204"/>
                        <a:ea typeface="Calibri" panose="020F0502020204030204"/>
                        <a:cs typeface="Times New Roman" panose="02020603050405020304"/>
                      </a:endParaRPr>
                    </a:p>
                  </a:txBody>
                  <a:tcPr marL="68580" marR="68580" marT="9525" marB="0"/>
                </a:tc>
                <a:extLst>
                  <a:ext uri="{0D108BD9-81ED-4DB2-BD59-A6C34878D82A}">
                    <a16:rowId xmlns:a16="http://schemas.microsoft.com/office/drawing/2014/main" val="10001"/>
                  </a:ext>
                </a:extLst>
              </a:tr>
              <a:tr h="429260">
                <a:tc>
                  <a:txBody>
                    <a:bodyPr/>
                    <a:lstStyle/>
                    <a:p>
                      <a:pPr algn="ctr">
                        <a:lnSpc>
                          <a:spcPct val="115000"/>
                        </a:lnSpc>
                        <a:spcAft>
                          <a:spcPts val="0"/>
                        </a:spcAft>
                      </a:pPr>
                      <a:r>
                        <a:rPr lang="en-AU" sz="2400" kern="1200">
                          <a:effectLst/>
                        </a:rPr>
                        <a:t> (03)</a:t>
                      </a:r>
                      <a:endParaRPr lang="en-AU" sz="2400">
                        <a:effectLst/>
                        <a:latin typeface="Calibri" panose="020F0502020204030204"/>
                        <a:ea typeface="Calibri" panose="020F0502020204030204"/>
                        <a:cs typeface="Times New Roman" panose="02020603050405020304"/>
                      </a:endParaRPr>
                    </a:p>
                  </a:txBody>
                  <a:tcPr marL="68580" marR="68580" marT="9525" marB="0"/>
                </a:tc>
                <a:tc>
                  <a:txBody>
                    <a:bodyPr/>
                    <a:lstStyle/>
                    <a:p>
                      <a:pPr>
                        <a:lnSpc>
                          <a:spcPct val="115000"/>
                        </a:lnSpc>
                        <a:spcAft>
                          <a:spcPts val="0"/>
                        </a:spcAft>
                      </a:pPr>
                      <a:r>
                        <a:rPr lang="en-AU" sz="2400" kern="1200" dirty="0">
                          <a:effectLst/>
                        </a:rPr>
                        <a:t> VIC, TAS</a:t>
                      </a:r>
                    </a:p>
                    <a:p>
                      <a:pPr>
                        <a:lnSpc>
                          <a:spcPct val="115000"/>
                        </a:lnSpc>
                        <a:spcAft>
                          <a:spcPts val="0"/>
                        </a:spcAft>
                      </a:pPr>
                      <a:endParaRPr lang="en-AU" sz="2400" dirty="0">
                        <a:effectLst/>
                        <a:latin typeface="Calibri" panose="020F0502020204030204"/>
                        <a:ea typeface="Calibri" panose="020F0502020204030204"/>
                        <a:cs typeface="Times New Roman" panose="02020603050405020304"/>
                      </a:endParaRPr>
                    </a:p>
                  </a:txBody>
                  <a:tcPr marL="68580" marR="68580" marT="9525" marB="0"/>
                </a:tc>
                <a:extLst>
                  <a:ext uri="{0D108BD9-81ED-4DB2-BD59-A6C34878D82A}">
                    <a16:rowId xmlns:a16="http://schemas.microsoft.com/office/drawing/2014/main" val="10002"/>
                  </a:ext>
                </a:extLst>
              </a:tr>
              <a:tr h="327025">
                <a:tc>
                  <a:txBody>
                    <a:bodyPr/>
                    <a:lstStyle/>
                    <a:p>
                      <a:pPr algn="ctr">
                        <a:lnSpc>
                          <a:spcPct val="115000"/>
                        </a:lnSpc>
                        <a:spcAft>
                          <a:spcPts val="0"/>
                        </a:spcAft>
                      </a:pPr>
                      <a:r>
                        <a:rPr lang="en-AU" sz="2400" kern="1200">
                          <a:effectLst/>
                        </a:rPr>
                        <a:t> (07)</a:t>
                      </a:r>
                      <a:endParaRPr lang="en-AU" sz="2400">
                        <a:effectLst/>
                        <a:latin typeface="Calibri" panose="020F0502020204030204"/>
                        <a:ea typeface="Calibri" panose="020F0502020204030204"/>
                        <a:cs typeface="Times New Roman" panose="02020603050405020304"/>
                      </a:endParaRPr>
                    </a:p>
                  </a:txBody>
                  <a:tcPr marL="68580" marR="68580" marT="9525" marB="0"/>
                </a:tc>
                <a:tc>
                  <a:txBody>
                    <a:bodyPr/>
                    <a:lstStyle/>
                    <a:p>
                      <a:pPr>
                        <a:lnSpc>
                          <a:spcPct val="115000"/>
                        </a:lnSpc>
                        <a:spcAft>
                          <a:spcPts val="0"/>
                        </a:spcAft>
                      </a:pPr>
                      <a:r>
                        <a:rPr lang="en-AU" sz="2400" kern="1200" dirty="0">
                          <a:effectLst/>
                        </a:rPr>
                        <a:t> QLD</a:t>
                      </a:r>
                    </a:p>
                    <a:p>
                      <a:pPr>
                        <a:lnSpc>
                          <a:spcPct val="115000"/>
                        </a:lnSpc>
                        <a:spcAft>
                          <a:spcPts val="0"/>
                        </a:spcAft>
                      </a:pPr>
                      <a:endParaRPr lang="en-AU" sz="2400" dirty="0">
                        <a:effectLst/>
                        <a:latin typeface="Calibri" panose="020F0502020204030204"/>
                        <a:ea typeface="Calibri" panose="020F0502020204030204"/>
                        <a:cs typeface="Times New Roman" panose="02020603050405020304"/>
                      </a:endParaRPr>
                    </a:p>
                  </a:txBody>
                  <a:tcPr marL="68580" marR="68580" marT="9525" marB="0"/>
                </a:tc>
                <a:extLst>
                  <a:ext uri="{0D108BD9-81ED-4DB2-BD59-A6C34878D82A}">
                    <a16:rowId xmlns:a16="http://schemas.microsoft.com/office/drawing/2014/main" val="10003"/>
                  </a:ext>
                </a:extLst>
              </a:tr>
              <a:tr h="315595">
                <a:tc>
                  <a:txBody>
                    <a:bodyPr/>
                    <a:lstStyle/>
                    <a:p>
                      <a:pPr algn="ctr">
                        <a:lnSpc>
                          <a:spcPct val="115000"/>
                        </a:lnSpc>
                        <a:spcAft>
                          <a:spcPts val="0"/>
                        </a:spcAft>
                      </a:pPr>
                      <a:r>
                        <a:rPr lang="en-AU" sz="2400" kern="1200">
                          <a:effectLst/>
                        </a:rPr>
                        <a:t> (08)</a:t>
                      </a:r>
                      <a:endParaRPr lang="en-AU" sz="2400">
                        <a:effectLst/>
                        <a:latin typeface="Calibri" panose="020F0502020204030204"/>
                        <a:ea typeface="Calibri" panose="020F0502020204030204"/>
                        <a:cs typeface="Times New Roman" panose="02020603050405020304"/>
                      </a:endParaRPr>
                    </a:p>
                  </a:txBody>
                  <a:tcPr marL="68580" marR="68580" marT="9525" marB="0"/>
                </a:tc>
                <a:tc>
                  <a:txBody>
                    <a:bodyPr/>
                    <a:lstStyle/>
                    <a:p>
                      <a:pPr>
                        <a:lnSpc>
                          <a:spcPct val="115000"/>
                        </a:lnSpc>
                        <a:spcAft>
                          <a:spcPts val="0"/>
                        </a:spcAft>
                      </a:pPr>
                      <a:r>
                        <a:rPr lang="en-AU" sz="2400" kern="1200" dirty="0">
                          <a:effectLst/>
                        </a:rPr>
                        <a:t> SA, WA, NT</a:t>
                      </a:r>
                    </a:p>
                    <a:p>
                      <a:pPr>
                        <a:lnSpc>
                          <a:spcPct val="115000"/>
                        </a:lnSpc>
                        <a:spcAft>
                          <a:spcPts val="0"/>
                        </a:spcAft>
                      </a:pPr>
                      <a:endParaRPr lang="en-AU" sz="2400" dirty="0">
                        <a:effectLst/>
                        <a:latin typeface="Calibri" panose="020F0502020204030204"/>
                        <a:ea typeface="Calibri" panose="020F0502020204030204"/>
                        <a:cs typeface="Times New Roman" panose="02020603050405020304"/>
                      </a:endParaRPr>
                    </a:p>
                  </a:txBody>
                  <a:tcPr marL="68580" marR="68580" marT="9525" marB="0"/>
                </a:tc>
                <a:extLst>
                  <a:ext uri="{0D108BD9-81ED-4DB2-BD59-A6C34878D82A}">
                    <a16:rowId xmlns:a16="http://schemas.microsoft.com/office/drawing/2014/main" val="10004"/>
                  </a:ext>
                </a:extLst>
              </a:tr>
            </a:tbl>
          </a:graphicData>
        </a:graphic>
      </p:graphicFrame>
    </p:spTree>
  </p:cSld>
  <p:clrMapOvr>
    <a:masterClrMapping/>
  </p:clrMapOvr>
  <p:transition>
    <p:whee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TRANSPORT</a:t>
            </a:r>
            <a:endParaRPr lang="en-US" sz="4800" b="1" dirty="0"/>
          </a:p>
        </p:txBody>
      </p:sp>
      <p:sp>
        <p:nvSpPr>
          <p:cNvPr id="3" name="Rectangle 2"/>
          <p:cNvSpPr/>
          <p:nvPr/>
        </p:nvSpPr>
        <p:spPr>
          <a:xfrm>
            <a:off x="381000" y="1582341"/>
            <a:ext cx="8534400" cy="4524315"/>
          </a:xfrm>
          <a:prstGeom prst="rect">
            <a:avLst/>
          </a:prstGeom>
        </p:spPr>
        <p:txBody>
          <a:bodyPr wrap="square">
            <a:spAutoFit/>
          </a:bodyPr>
          <a:lstStyle/>
          <a:p>
            <a:r>
              <a:rPr lang="en-AU" b="1" dirty="0"/>
              <a:t> </a:t>
            </a:r>
            <a:endParaRPr lang="en-AU" dirty="0"/>
          </a:p>
          <a:p>
            <a:pPr marL="457200" indent="-457200">
              <a:buFont typeface="Arial" panose="020B0604020202020204" pitchFamily="34" charset="0"/>
              <a:buChar char="•"/>
            </a:pPr>
            <a:r>
              <a:rPr lang="en-AU" sz="2800" dirty="0"/>
              <a:t>One can get around Melbourne and Victoria using public transport using Metro Trains, trams, Buses, Regional train networks . </a:t>
            </a:r>
          </a:p>
          <a:p>
            <a:pPr marL="457200" indent="-457200">
              <a:buFont typeface="Arial" panose="020B0604020202020204" pitchFamily="34" charset="0"/>
              <a:buChar char="•"/>
            </a:pPr>
            <a:r>
              <a:rPr lang="en-AU" sz="2800" dirty="0"/>
              <a:t>Just follow these simple guidelines:</a:t>
            </a:r>
          </a:p>
          <a:p>
            <a:r>
              <a:rPr lang="en-AU" sz="2800" dirty="0"/>
              <a:t> </a:t>
            </a:r>
          </a:p>
          <a:p>
            <a:pPr marL="1371600" lvl="2" indent="-457200">
              <a:buFont typeface="Wingdings" panose="05000000000000000000" pitchFamily="2" charset="2"/>
              <a:buChar char="ü"/>
            </a:pPr>
            <a:r>
              <a:rPr lang="en-AU" sz="2800" dirty="0"/>
              <a:t>Plan your journey</a:t>
            </a:r>
          </a:p>
          <a:p>
            <a:pPr marL="1371600" lvl="2" indent="-457200">
              <a:buFont typeface="Wingdings" panose="05000000000000000000" pitchFamily="2" charset="2"/>
              <a:buChar char="ü"/>
            </a:pPr>
            <a:r>
              <a:rPr lang="en-AU" sz="2800" dirty="0"/>
              <a:t>Purchase your ticket</a:t>
            </a:r>
          </a:p>
          <a:p>
            <a:pPr marL="1371600" lvl="2" indent="-457200">
              <a:buFont typeface="Wingdings" panose="05000000000000000000" pitchFamily="2" charset="2"/>
              <a:buChar char="ü"/>
            </a:pPr>
            <a:r>
              <a:rPr lang="en-AU" sz="2800" dirty="0"/>
              <a:t>Start your trip</a:t>
            </a:r>
          </a:p>
          <a:p>
            <a:pPr marL="1371600" lvl="2" indent="-457200">
              <a:buFont typeface="Wingdings" panose="05000000000000000000" pitchFamily="2" charset="2"/>
              <a:buChar char="ü"/>
            </a:pPr>
            <a:r>
              <a:rPr lang="en-AU" sz="2800" dirty="0"/>
              <a:t>End your journey</a:t>
            </a:r>
          </a:p>
          <a:p>
            <a:r>
              <a:rPr lang="en-AU" dirty="0"/>
              <a:t> </a:t>
            </a:r>
          </a:p>
        </p:txBody>
      </p:sp>
    </p:spTree>
  </p:cSld>
  <p:clrMapOvr>
    <a:masterClrMapping/>
  </p:clrMapOvr>
  <p:transition>
    <p:wheel spokes="8"/>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TRANSPORT</a:t>
            </a:r>
            <a:endParaRPr lang="en-US" sz="4800" b="1" dirty="0"/>
          </a:p>
        </p:txBody>
      </p:sp>
      <p:sp>
        <p:nvSpPr>
          <p:cNvPr id="3" name="Rectangle 2"/>
          <p:cNvSpPr/>
          <p:nvPr/>
        </p:nvSpPr>
        <p:spPr>
          <a:xfrm>
            <a:off x="381000" y="1582341"/>
            <a:ext cx="8534400" cy="523220"/>
          </a:xfrm>
          <a:prstGeom prst="rect">
            <a:avLst/>
          </a:prstGeom>
        </p:spPr>
        <p:txBody>
          <a:bodyPr wrap="square">
            <a:spAutoFit/>
          </a:bodyPr>
          <a:lstStyle/>
          <a:p>
            <a:r>
              <a:rPr lang="en-AU" b="1" dirty="0"/>
              <a:t> </a:t>
            </a:r>
            <a:r>
              <a:rPr lang="en-AU" sz="2800" dirty="0"/>
              <a:t> </a:t>
            </a:r>
            <a:endParaRPr lang="en-AU" dirty="0"/>
          </a:p>
        </p:txBody>
      </p:sp>
      <p:sp>
        <p:nvSpPr>
          <p:cNvPr id="4" name="Rectangle 3"/>
          <p:cNvSpPr/>
          <p:nvPr/>
        </p:nvSpPr>
        <p:spPr>
          <a:xfrm>
            <a:off x="193964" y="1589268"/>
            <a:ext cx="8686800" cy="5262979"/>
          </a:xfrm>
          <a:prstGeom prst="rect">
            <a:avLst/>
          </a:prstGeom>
        </p:spPr>
        <p:txBody>
          <a:bodyPr wrap="square">
            <a:spAutoFit/>
          </a:bodyPr>
          <a:lstStyle/>
          <a:p>
            <a:r>
              <a:rPr lang="en-AU" sz="2400" b="1" u="sng" dirty="0"/>
              <a:t>Planning your trip</a:t>
            </a:r>
            <a:endParaRPr lang="en-AU" sz="2400" dirty="0"/>
          </a:p>
          <a:p>
            <a:pPr marL="342900" lvl="0" indent="-342900">
              <a:buFont typeface="Arial" panose="020B0604020202020204" pitchFamily="34" charset="0"/>
              <a:buChar char="•"/>
            </a:pPr>
            <a:r>
              <a:rPr lang="en-AU" sz="2400" dirty="0"/>
              <a:t>Options to help you plan your journey</a:t>
            </a:r>
          </a:p>
          <a:p>
            <a:pPr lvl="0"/>
            <a:r>
              <a:rPr lang="en-AU" sz="2400" dirty="0"/>
              <a:t>Use timetables-If you know the metropolitan train, tram, bus, V/Line or regional bus route you want to travel on, simply go to </a:t>
            </a:r>
            <a:r>
              <a:rPr lang="en-AU" sz="2400" b="1" u="sng" dirty="0">
                <a:hlinkClick r:id="rId2"/>
              </a:rPr>
              <a:t>http://www.metlinkmelbourne.com.au/timetables</a:t>
            </a:r>
            <a:r>
              <a:rPr lang="en-AU" sz="2400" b="1" dirty="0"/>
              <a:t> </a:t>
            </a:r>
            <a:r>
              <a:rPr lang="en-AU" sz="2400" dirty="0"/>
              <a:t>and select the mode of transport to access the timetable you need on.</a:t>
            </a:r>
          </a:p>
          <a:p>
            <a:pPr lvl="0"/>
            <a:r>
              <a:rPr lang="en-AU" sz="2400" dirty="0"/>
              <a:t>Use Maps, station stops- Simply go to </a:t>
            </a:r>
            <a:r>
              <a:rPr lang="en-AU" sz="2400" b="1" u="sng" dirty="0">
                <a:hlinkClick r:id="rId3"/>
              </a:rPr>
              <a:t>http://www.metlinkmelbourne.com.au/maps-stations-stops</a:t>
            </a:r>
            <a:r>
              <a:rPr lang="en-AU" sz="2400" b="1" dirty="0"/>
              <a:t> </a:t>
            </a:r>
            <a:r>
              <a:rPr lang="en-AU" sz="2400" dirty="0"/>
              <a:t>, there are various types of network and route maps and local area profiles available.</a:t>
            </a:r>
          </a:p>
          <a:p>
            <a:pPr lvl="0"/>
            <a:r>
              <a:rPr lang="en-AU" sz="2400" dirty="0"/>
              <a:t>View service alterations:  before you travel to check the latest service alterations which may affect your journey.</a:t>
            </a:r>
          </a:p>
        </p:txBody>
      </p:sp>
    </p:spTree>
  </p:cSld>
  <p:clrMapOvr>
    <a:masterClrMapping/>
  </p:clrMapOvr>
  <p:transition>
    <p:split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TRANSPORT</a:t>
            </a:r>
            <a:endParaRPr lang="en-US" sz="4800" b="1" dirty="0"/>
          </a:p>
        </p:txBody>
      </p:sp>
      <p:sp>
        <p:nvSpPr>
          <p:cNvPr id="3" name="Rectangle 2"/>
          <p:cNvSpPr/>
          <p:nvPr/>
        </p:nvSpPr>
        <p:spPr>
          <a:xfrm>
            <a:off x="381000" y="1582341"/>
            <a:ext cx="8534400" cy="523220"/>
          </a:xfrm>
          <a:prstGeom prst="rect">
            <a:avLst/>
          </a:prstGeom>
        </p:spPr>
        <p:txBody>
          <a:bodyPr wrap="square">
            <a:spAutoFit/>
          </a:bodyPr>
          <a:lstStyle/>
          <a:p>
            <a:r>
              <a:rPr lang="en-AU" sz="2800" b="1" dirty="0"/>
              <a:t> </a:t>
            </a:r>
            <a:r>
              <a:rPr lang="en-AU" sz="2800" dirty="0"/>
              <a:t> </a:t>
            </a:r>
          </a:p>
        </p:txBody>
      </p:sp>
      <p:sp>
        <p:nvSpPr>
          <p:cNvPr id="4" name="Rectangle 3"/>
          <p:cNvSpPr/>
          <p:nvPr/>
        </p:nvSpPr>
        <p:spPr>
          <a:xfrm>
            <a:off x="193964" y="1589268"/>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93964" y="1532475"/>
            <a:ext cx="8721436" cy="5324535"/>
          </a:xfrm>
          <a:prstGeom prst="rect">
            <a:avLst/>
          </a:prstGeom>
        </p:spPr>
        <p:txBody>
          <a:bodyPr wrap="square">
            <a:spAutoFit/>
          </a:bodyPr>
          <a:lstStyle/>
          <a:p>
            <a:r>
              <a:rPr lang="en-AU" sz="2800" b="1" dirty="0"/>
              <a:t>Metro Trains Melbourne; </a:t>
            </a:r>
            <a:r>
              <a:rPr lang="en-AU" sz="2400" dirty="0"/>
              <a:t>Travelling conditions</a:t>
            </a:r>
          </a:p>
          <a:p>
            <a:pPr marL="342900" indent="-342900">
              <a:buFont typeface="Arial" panose="020B0604020202020204" pitchFamily="34" charset="0"/>
              <a:buChar char="•"/>
            </a:pPr>
            <a:r>
              <a:rPr lang="en-AU" sz="2400" dirty="0"/>
              <a:t>Passengers may incur infringements for the following behaviours on public transport:</a:t>
            </a:r>
          </a:p>
          <a:p>
            <a:pPr marL="1257300" lvl="2" indent="-342900">
              <a:buFont typeface="Wingdings" panose="05000000000000000000" pitchFamily="2" charset="2"/>
              <a:buChar char="ü"/>
            </a:pPr>
            <a:r>
              <a:rPr lang="en-AU" sz="2400" dirty="0"/>
              <a:t>placing feet on seats </a:t>
            </a:r>
          </a:p>
          <a:p>
            <a:pPr marL="1257300" lvl="2" indent="-342900">
              <a:buFont typeface="Wingdings" panose="05000000000000000000" pitchFamily="2" charset="2"/>
              <a:buChar char="ü"/>
            </a:pPr>
            <a:r>
              <a:rPr lang="en-AU" sz="2400" dirty="0"/>
              <a:t>consuming alcohol </a:t>
            </a:r>
          </a:p>
          <a:p>
            <a:pPr marL="1257300" lvl="2" indent="-342900">
              <a:buFont typeface="Wingdings" panose="05000000000000000000" pitchFamily="2" charset="2"/>
              <a:buChar char="ü"/>
            </a:pPr>
            <a:r>
              <a:rPr lang="en-AU" sz="2400" dirty="0"/>
              <a:t>indecent language </a:t>
            </a:r>
          </a:p>
          <a:p>
            <a:pPr marL="1257300" lvl="2" indent="-342900">
              <a:buFont typeface="Wingdings" panose="05000000000000000000" pitchFamily="2" charset="2"/>
              <a:buChar char="ü"/>
            </a:pPr>
            <a:r>
              <a:rPr lang="en-AU" sz="2400" dirty="0"/>
              <a:t>forcing doors </a:t>
            </a:r>
          </a:p>
          <a:p>
            <a:pPr marL="1257300" lvl="2" indent="-342900">
              <a:buFont typeface="Wingdings" panose="05000000000000000000" pitchFamily="2" charset="2"/>
              <a:buChar char="ü"/>
            </a:pPr>
            <a:r>
              <a:rPr lang="en-AU" sz="2400" dirty="0"/>
              <a:t>littering </a:t>
            </a:r>
          </a:p>
          <a:p>
            <a:pPr marL="342900" indent="-342900">
              <a:buFont typeface="Arial" panose="020B0604020202020204" pitchFamily="34" charset="0"/>
              <a:buChar char="•"/>
            </a:pPr>
            <a:r>
              <a:rPr lang="en-AU" sz="2400" dirty="0"/>
              <a:t> Do not cross the train/tram tracks unless there is a designated crossing point and cross only when you have a green signal and its safe to do so. </a:t>
            </a:r>
          </a:p>
          <a:p>
            <a:pPr>
              <a:buFont typeface="Arial" panose="020B0604020202020204" pitchFamily="34" charset="0"/>
              <a:buChar char="•"/>
            </a:pPr>
            <a:r>
              <a:rPr lang="en-AU" sz="2400" dirty="0"/>
              <a:t>   No smoking is allowed on trains, trams, buses or under covered areas of train platforms, tram shelters or bus shelters</a:t>
            </a:r>
          </a:p>
        </p:txBody>
      </p:sp>
    </p:spTree>
  </p:cSld>
  <p:clrMapOvr>
    <a:masterClrMapping/>
  </p:clrMapOvr>
  <p:transition>
    <p:spli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TRANSPORT</a:t>
            </a:r>
            <a:endParaRPr lang="en-US" sz="4800" b="1" dirty="0"/>
          </a:p>
        </p:txBody>
      </p:sp>
      <p:sp>
        <p:nvSpPr>
          <p:cNvPr id="3" name="Rectangle 2"/>
          <p:cNvSpPr/>
          <p:nvPr/>
        </p:nvSpPr>
        <p:spPr>
          <a:xfrm>
            <a:off x="381000" y="1820100"/>
            <a:ext cx="8534400" cy="523220"/>
          </a:xfrm>
          <a:prstGeom prst="rect">
            <a:avLst/>
          </a:prstGeom>
        </p:spPr>
        <p:txBody>
          <a:bodyPr wrap="square">
            <a:spAutoFit/>
          </a:bodyPr>
          <a:lstStyle/>
          <a:p>
            <a:r>
              <a:rPr lang="en-AU" sz="2800" b="1" dirty="0"/>
              <a:t> </a:t>
            </a:r>
            <a:r>
              <a:rPr lang="en-AU" sz="2800" dirty="0"/>
              <a:t> </a:t>
            </a:r>
          </a:p>
        </p:txBody>
      </p:sp>
      <p:sp>
        <p:nvSpPr>
          <p:cNvPr id="4" name="Rectangle 3"/>
          <p:cNvSpPr/>
          <p:nvPr/>
        </p:nvSpPr>
        <p:spPr>
          <a:xfrm>
            <a:off x="-396552" y="4293096"/>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32657" y="1727713"/>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193964" y="1589268"/>
            <a:ext cx="8686800" cy="523220"/>
          </a:xfrm>
          <a:prstGeom prst="rect">
            <a:avLst/>
          </a:prstGeom>
        </p:spPr>
        <p:txBody>
          <a:bodyPr wrap="square">
            <a:spAutoFit/>
          </a:bodyPr>
          <a:lstStyle/>
          <a:p>
            <a:r>
              <a:rPr lang="en-AU" sz="2800" b="1" dirty="0"/>
              <a:t> </a:t>
            </a:r>
            <a:endParaRPr lang="en-AU" sz="2800" dirty="0"/>
          </a:p>
        </p:txBody>
      </p:sp>
      <p:pic>
        <p:nvPicPr>
          <p:cNvPr id="2049" name="Picture 8" descr="Description: 13100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10400" y="1750828"/>
            <a:ext cx="1524000" cy="10001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a:spLocks noChangeArrowheads="1"/>
          </p:cNvSpPr>
          <p:nvPr/>
        </p:nvSpPr>
        <p:spPr bwMode="auto">
          <a:xfrm>
            <a:off x="251520" y="2420888"/>
            <a:ext cx="8678239"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lvl="0" fontAlgn="base">
              <a:spcBef>
                <a:spcPct val="0"/>
              </a:spcBef>
              <a:spcAft>
                <a:spcPct val="0"/>
              </a:spcAft>
            </a:pPr>
            <a:r>
              <a:rPr lang="en-AU" sz="4000" b="1" dirty="0">
                <a:latin typeface="Arial" panose="020B0604020202020204" pitchFamily="34" charset="0"/>
                <a:ea typeface="Times New Roman" panose="02020603050405020304" pitchFamily="18" charset="0"/>
                <a:cs typeface="Arial" panose="020B0604020202020204" pitchFamily="34" charset="0"/>
              </a:rPr>
              <a:t>Taxis: </a:t>
            </a:r>
            <a:r>
              <a:rPr lang="en-AU" sz="2800" b="1" dirty="0">
                <a:latin typeface="Arial" panose="020B0604020202020204" pitchFamily="34" charset="0"/>
                <a:ea typeface="Times New Roman" panose="02020603050405020304" pitchFamily="18" charset="0"/>
                <a:cs typeface="Arial" panose="020B0604020202020204" pitchFamily="34" charset="0"/>
              </a:rPr>
              <a:t>SILVER TOP TAXIS</a:t>
            </a:r>
            <a:r>
              <a:rPr lang="en-AU" sz="2800" dirty="0">
                <a:latin typeface="Arial" panose="020B0604020202020204" pitchFamily="34" charset="0"/>
                <a:ea typeface="Times New Roman" panose="02020603050405020304" pitchFamily="18" charset="0"/>
                <a:cs typeface="Arial" panose="020B0604020202020204" pitchFamily="34" charset="0"/>
              </a:rPr>
              <a:t>                                                          </a:t>
            </a:r>
            <a:endParaRPr lang="en-AU" sz="5400" dirty="0">
              <a:latin typeface="Arial" panose="020B0604020202020204" pitchFamily="34" charset="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en-AU"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pPr>
            <a:r>
              <a:rPr kumimoji="0" lang="en-AU"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Australia Wide Booking Number</a:t>
            </a:r>
            <a:br>
              <a:rPr kumimoji="0" lang="en-AU"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br>
            <a:r>
              <a:rPr kumimoji="0" lang="en-AU"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131 008 is the National Taxi Booking Number.</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pPr>
            <a:r>
              <a:rPr kumimoji="0" lang="en-AU" sz="28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Frequent Taxi users should program this number into their mobile phone</a:t>
            </a:r>
            <a:r>
              <a:rPr kumimoji="0" lang="en-AU"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p>
            <a:pPr marL="457200" indent="-457200" fontAlgn="base">
              <a:spcBef>
                <a:spcPct val="0"/>
              </a:spcBef>
              <a:spcAft>
                <a:spcPct val="0"/>
              </a:spcAft>
              <a:buFont typeface="Arial" panose="020B0604020202020204" pitchFamily="34" charset="0"/>
              <a:buChar char="•"/>
            </a:pPr>
            <a:r>
              <a:rPr lang="en-AU" sz="2800" dirty="0">
                <a:ea typeface="Times New Roman" panose="02020603050405020304" pitchFamily="18" charset="0"/>
                <a:cs typeface="Arial" panose="020B0604020202020204" pitchFamily="34" charset="0"/>
              </a:rPr>
              <a:t>You may find other providers. </a:t>
            </a:r>
          </a:p>
          <a:p>
            <a:pPr marL="457200" indent="-457200" fontAlgn="base">
              <a:spcBef>
                <a:spcPct val="0"/>
              </a:spcBef>
              <a:spcAft>
                <a:spcPct val="0"/>
              </a:spcAft>
              <a:buFont typeface="Arial" panose="020B0604020202020204" pitchFamily="34" charset="0"/>
              <a:buChar char="•"/>
            </a:pPr>
            <a:r>
              <a:rPr lang="en-AU" sz="2800" dirty="0">
                <a:ea typeface="Times New Roman" panose="02020603050405020304" pitchFamily="18" charset="0"/>
                <a:cs typeface="Arial" panose="020B0604020202020204" pitchFamily="34" charset="0"/>
              </a:rPr>
              <a:t>Please Search on the internet and feed it into your mobiles. </a:t>
            </a:r>
          </a:p>
        </p:txBody>
      </p:sp>
    </p:spTree>
  </p:cSld>
  <p:clrMapOvr>
    <a:masterClrMapping/>
  </p:clrMapOvr>
  <p:transition>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TRANSPORT</a:t>
            </a:r>
            <a:endParaRPr lang="en-US" sz="4800" b="1" dirty="0"/>
          </a:p>
        </p:txBody>
      </p:sp>
      <p:sp>
        <p:nvSpPr>
          <p:cNvPr id="3" name="Rectangle 2"/>
          <p:cNvSpPr/>
          <p:nvPr/>
        </p:nvSpPr>
        <p:spPr>
          <a:xfrm>
            <a:off x="381000" y="1582341"/>
            <a:ext cx="8534400" cy="523220"/>
          </a:xfrm>
          <a:prstGeom prst="rect">
            <a:avLst/>
          </a:prstGeom>
        </p:spPr>
        <p:txBody>
          <a:bodyPr wrap="square">
            <a:spAutoFit/>
          </a:bodyPr>
          <a:lstStyle/>
          <a:p>
            <a:r>
              <a:rPr lang="en-AU" sz="2800" b="1" dirty="0"/>
              <a:t> </a:t>
            </a:r>
            <a:r>
              <a:rPr lang="en-AU" sz="2800" dirty="0"/>
              <a:t> </a:t>
            </a:r>
          </a:p>
        </p:txBody>
      </p:sp>
      <p:sp>
        <p:nvSpPr>
          <p:cNvPr id="4" name="Rectangle 3"/>
          <p:cNvSpPr/>
          <p:nvPr/>
        </p:nvSpPr>
        <p:spPr>
          <a:xfrm>
            <a:off x="193964" y="1589268"/>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93964" y="1532475"/>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193964" y="1589268"/>
            <a:ext cx="8686800" cy="4832092"/>
          </a:xfrm>
          <a:prstGeom prst="rect">
            <a:avLst/>
          </a:prstGeom>
        </p:spPr>
        <p:txBody>
          <a:bodyPr wrap="square">
            <a:spAutoFit/>
          </a:bodyPr>
          <a:lstStyle/>
          <a:p>
            <a:r>
              <a:rPr lang="en-AU" sz="2800" b="1" dirty="0"/>
              <a:t>Purchasing your ticket</a:t>
            </a:r>
            <a:endParaRPr lang="en-AU" sz="2800" dirty="0"/>
          </a:p>
          <a:p>
            <a:pPr>
              <a:buFont typeface="Arial" panose="020B0604020202020204" pitchFamily="34" charset="0"/>
              <a:buChar char="•"/>
            </a:pPr>
            <a:r>
              <a:rPr lang="en-AU" sz="2800" dirty="0" err="1"/>
              <a:t>Myki</a:t>
            </a:r>
            <a:r>
              <a:rPr lang="en-AU" sz="2800" dirty="0"/>
              <a:t> is Melbourne's ticketing system and can be used to travel on trains, trams and buses in Zones 1 and 2 including V/Line services to Melton and Sunbury.</a:t>
            </a:r>
          </a:p>
          <a:p>
            <a:pPr>
              <a:buFont typeface="Arial" panose="020B0604020202020204" pitchFamily="34" charset="0"/>
              <a:buChar char="•"/>
            </a:pPr>
            <a:r>
              <a:rPr lang="en-US" sz="2800" dirty="0"/>
              <a:t>You may avail of ‘reduced fares/free services’ for certain days for going around the city, especially over the week ends and public holidays. Please check relevant website for the  details.   </a:t>
            </a:r>
            <a:endParaRPr lang="en-AU" sz="2800" dirty="0"/>
          </a:p>
          <a:p>
            <a:endParaRPr lang="en-AU" sz="2800" dirty="0"/>
          </a:p>
        </p:txBody>
      </p:sp>
    </p:spTree>
  </p:cSld>
  <p:clrMapOvr>
    <a:masterClrMapping/>
  </p:clrMapOvr>
  <p:transition>
    <p:spli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OBEYING THE LAW</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79664" y="1608231"/>
            <a:ext cx="8877299" cy="5262979"/>
          </a:xfrm>
          <a:prstGeom prst="rect">
            <a:avLst/>
          </a:prstGeom>
        </p:spPr>
        <p:txBody>
          <a:bodyPr wrap="square">
            <a:spAutoFit/>
          </a:bodyPr>
          <a:lstStyle/>
          <a:p>
            <a:pPr marL="285750" lvl="0" indent="-285750">
              <a:buFont typeface="Arial" panose="020B0604020202020204" pitchFamily="34" charset="0"/>
              <a:buChar char="•"/>
            </a:pPr>
            <a:r>
              <a:rPr lang="en-AU" sz="2100" dirty="0"/>
              <a:t>One of the reasons for such wonderful lifestyle in Australia is due to our representative democracy, the separation of powers, and our respect for the rule of law. </a:t>
            </a:r>
          </a:p>
          <a:p>
            <a:pPr marL="285750" lvl="0" indent="-285750">
              <a:buFont typeface="Arial" panose="020B0604020202020204" pitchFamily="34" charset="0"/>
              <a:buChar char="•"/>
            </a:pPr>
            <a:r>
              <a:rPr lang="en-AU" sz="2100" dirty="0"/>
              <a:t>We have a lot of laws in Australia and as a result, society runs smoothly.</a:t>
            </a:r>
          </a:p>
          <a:p>
            <a:pPr marL="285750" lvl="0" indent="-285750">
              <a:buFont typeface="Arial" panose="020B0604020202020204" pitchFamily="34" charset="0"/>
              <a:buChar char="•"/>
            </a:pPr>
            <a:r>
              <a:rPr lang="en-AU" sz="2100" dirty="0"/>
              <a:t>In being granted a visa to study in Australia, you signed a document Australian Values Statement (Temporary) agreeing to </a:t>
            </a:r>
            <a:r>
              <a:rPr lang="en-AU" sz="2100" b="1" dirty="0"/>
              <a:t>respect Australian values</a:t>
            </a:r>
            <a:r>
              <a:rPr lang="en-AU" sz="2100" dirty="0"/>
              <a:t> and </a:t>
            </a:r>
            <a:r>
              <a:rPr lang="en-AU" sz="2100" b="1" dirty="0"/>
              <a:t>obey the laws of Australia</a:t>
            </a:r>
            <a:r>
              <a:rPr lang="en-AU" sz="2100" dirty="0"/>
              <a:t> for the duration of your stay. </a:t>
            </a:r>
          </a:p>
          <a:p>
            <a:pPr marL="285750" lvl="0" indent="-285750">
              <a:buFont typeface="Arial" panose="020B0604020202020204" pitchFamily="34" charset="0"/>
              <a:buChar char="•"/>
            </a:pPr>
            <a:r>
              <a:rPr lang="en-AU" sz="2100" dirty="0"/>
              <a:t>Failure to comply with the laws of this land (including State and Territory laws) could result in a fine or the cancellation of your visa and possible deportation back home. </a:t>
            </a:r>
          </a:p>
          <a:p>
            <a:pPr marL="285750" lvl="0" indent="-285750">
              <a:buFont typeface="Arial" panose="020B0604020202020204" pitchFamily="34" charset="0"/>
              <a:buChar char="•"/>
            </a:pPr>
            <a:r>
              <a:rPr lang="en-AU" sz="2100" dirty="0"/>
              <a:t>If you are convicted of a serious crime, it could result in imprisonment.  Nobody wants this to happen!</a:t>
            </a:r>
          </a:p>
          <a:p>
            <a:pPr marL="285750" lvl="0" indent="-285750">
              <a:buFont typeface="Arial" panose="020B0604020202020204" pitchFamily="34" charset="0"/>
              <a:buChar char="•"/>
            </a:pPr>
            <a:r>
              <a:rPr lang="en-AU" sz="2100" dirty="0"/>
              <a:t>You can find a comprehensive outline of Australian law and the legal system at:  </a:t>
            </a:r>
            <a:r>
              <a:rPr lang="en-AU" sz="2100" b="1" dirty="0"/>
              <a:t>www.australia.gov.au.</a:t>
            </a:r>
            <a:endParaRPr lang="en-AU" sz="21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AUSTRALIA:VICTORIA</a:t>
            </a:r>
          </a:p>
        </p:txBody>
      </p:sp>
      <p:pic>
        <p:nvPicPr>
          <p:cNvPr id="4" name="Picture 3" descr="Map_vic"/>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8309" y="1600200"/>
            <a:ext cx="7010400" cy="5105400"/>
          </a:xfrm>
          <a:prstGeom prst="rect">
            <a:avLst/>
          </a:prstGeom>
          <a:noFill/>
          <a:ln>
            <a:noFill/>
          </a:ln>
        </p:spPr>
      </p:pic>
    </p:spTree>
  </p:cSld>
  <p:clrMapOvr>
    <a:masterClrMapping/>
  </p:clrMapOvr>
  <p:transition>
    <p:split orient="ver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IMPORTANT HOLIDAYS</a:t>
            </a:r>
          </a:p>
        </p:txBody>
      </p:sp>
      <p:graphicFrame>
        <p:nvGraphicFramePr>
          <p:cNvPr id="3" name="Table 2"/>
          <p:cNvGraphicFramePr>
            <a:graphicFrameLocks noGrp="1"/>
          </p:cNvGraphicFramePr>
          <p:nvPr/>
        </p:nvGraphicFramePr>
        <p:xfrm>
          <a:off x="755576" y="1700805"/>
          <a:ext cx="7848872" cy="4392490"/>
        </p:xfrm>
        <a:graphic>
          <a:graphicData uri="http://schemas.openxmlformats.org/drawingml/2006/table">
            <a:tbl>
              <a:tblPr firstRow="1" firstCol="1" bandRow="1">
                <a:tableStyleId>{5C22544A-7EE6-4342-B048-85BDC9FD1C3A}</a:tableStyleId>
              </a:tblPr>
              <a:tblGrid>
                <a:gridCol w="3603467">
                  <a:extLst>
                    <a:ext uri="{9D8B030D-6E8A-4147-A177-3AD203B41FA5}">
                      <a16:colId xmlns:a16="http://schemas.microsoft.com/office/drawing/2014/main" val="20000"/>
                    </a:ext>
                  </a:extLst>
                </a:gridCol>
                <a:gridCol w="4245405">
                  <a:extLst>
                    <a:ext uri="{9D8B030D-6E8A-4147-A177-3AD203B41FA5}">
                      <a16:colId xmlns:a16="http://schemas.microsoft.com/office/drawing/2014/main" val="20001"/>
                    </a:ext>
                  </a:extLst>
                </a:gridCol>
              </a:tblGrid>
              <a:tr h="439249">
                <a:tc>
                  <a:txBody>
                    <a:bodyPr/>
                    <a:lstStyle/>
                    <a:p>
                      <a:pPr>
                        <a:lnSpc>
                          <a:spcPct val="115000"/>
                        </a:lnSpc>
                        <a:spcAft>
                          <a:spcPts val="0"/>
                        </a:spcAft>
                      </a:pPr>
                      <a:r>
                        <a:rPr lang="en-AU" sz="2000" b="1" dirty="0">
                          <a:solidFill>
                            <a:schemeClr val="tx1"/>
                          </a:solidFill>
                          <a:effectLst/>
                        </a:rPr>
                        <a:t>New Year’s Day</a:t>
                      </a:r>
                      <a:endParaRPr lang="en-US" sz="20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solidFill>
                            <a:schemeClr val="tx1"/>
                          </a:solidFill>
                          <a:effectLst/>
                        </a:rPr>
                        <a:t>1st January</a:t>
                      </a:r>
                      <a:endParaRPr lang="en-US" sz="2000" b="1" dirty="0">
                        <a:solidFill>
                          <a:schemeClr val="tx1"/>
                        </a:solidFill>
                        <a:effectLst/>
                        <a:latin typeface="Calibri" panose="020F0502020204030204"/>
                        <a:ea typeface="Calibri" panose="020F0502020204030204"/>
                        <a:cs typeface="Times New Roman" panose="02020603050405020304"/>
                      </a:endParaRPr>
                    </a:p>
                  </a:txBody>
                  <a:tcPr marL="68580" marR="68580" marT="0" marB="0">
                    <a:solidFill>
                      <a:schemeClr val="bg1"/>
                    </a:solidFill>
                  </a:tcPr>
                </a:tc>
                <a:extLst>
                  <a:ext uri="{0D108BD9-81ED-4DB2-BD59-A6C34878D82A}">
                    <a16:rowId xmlns:a16="http://schemas.microsoft.com/office/drawing/2014/main" val="10000"/>
                  </a:ext>
                </a:extLst>
              </a:tr>
              <a:tr h="439249">
                <a:tc>
                  <a:txBody>
                    <a:bodyPr/>
                    <a:lstStyle/>
                    <a:p>
                      <a:pPr>
                        <a:lnSpc>
                          <a:spcPct val="115000"/>
                        </a:lnSpc>
                        <a:spcAft>
                          <a:spcPts val="0"/>
                        </a:spcAft>
                      </a:pPr>
                      <a:r>
                        <a:rPr lang="en-AU" sz="2000" b="1" dirty="0">
                          <a:solidFill>
                            <a:schemeClr val="tx1"/>
                          </a:solidFill>
                          <a:effectLst/>
                        </a:rPr>
                        <a:t>Australia Day</a:t>
                      </a:r>
                      <a:endParaRPr lang="en-US" sz="20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26th January</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1"/>
                  </a:ext>
                </a:extLst>
              </a:tr>
              <a:tr h="439249">
                <a:tc>
                  <a:txBody>
                    <a:bodyPr/>
                    <a:lstStyle/>
                    <a:p>
                      <a:pPr>
                        <a:lnSpc>
                          <a:spcPct val="115000"/>
                        </a:lnSpc>
                        <a:spcAft>
                          <a:spcPts val="0"/>
                        </a:spcAft>
                      </a:pPr>
                      <a:r>
                        <a:rPr lang="en-AU" sz="2000" b="1">
                          <a:solidFill>
                            <a:schemeClr val="tx1"/>
                          </a:solidFill>
                          <a:effectLst/>
                        </a:rPr>
                        <a:t>Labour Day</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2nd Monday in March</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2"/>
                  </a:ext>
                </a:extLst>
              </a:tr>
              <a:tr h="439249">
                <a:tc>
                  <a:txBody>
                    <a:bodyPr/>
                    <a:lstStyle/>
                    <a:p>
                      <a:pPr>
                        <a:lnSpc>
                          <a:spcPct val="115000"/>
                        </a:lnSpc>
                        <a:spcAft>
                          <a:spcPts val="0"/>
                        </a:spcAft>
                      </a:pPr>
                      <a:r>
                        <a:rPr lang="en-AU" sz="2000" b="1">
                          <a:solidFill>
                            <a:schemeClr val="tx1"/>
                          </a:solidFill>
                          <a:effectLst/>
                        </a:rPr>
                        <a:t>Anzac Day</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25 April		</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3"/>
                  </a:ext>
                </a:extLst>
              </a:tr>
              <a:tr h="439249">
                <a:tc>
                  <a:txBody>
                    <a:bodyPr/>
                    <a:lstStyle/>
                    <a:p>
                      <a:pPr>
                        <a:lnSpc>
                          <a:spcPct val="115000"/>
                        </a:lnSpc>
                        <a:spcAft>
                          <a:spcPts val="0"/>
                        </a:spcAft>
                      </a:pPr>
                      <a:r>
                        <a:rPr lang="en-AU" sz="2000" b="1">
                          <a:solidFill>
                            <a:schemeClr val="tx1"/>
                          </a:solidFill>
                          <a:effectLst/>
                        </a:rPr>
                        <a:t>Good Friday</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Different every year	</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4"/>
                  </a:ext>
                </a:extLst>
              </a:tr>
              <a:tr h="439249">
                <a:tc>
                  <a:txBody>
                    <a:bodyPr/>
                    <a:lstStyle/>
                    <a:p>
                      <a:pPr>
                        <a:lnSpc>
                          <a:spcPct val="115000"/>
                        </a:lnSpc>
                        <a:spcAft>
                          <a:spcPts val="0"/>
                        </a:spcAft>
                      </a:pPr>
                      <a:r>
                        <a:rPr lang="en-AU" sz="2000" b="1">
                          <a:solidFill>
                            <a:schemeClr val="tx1"/>
                          </a:solidFill>
                          <a:effectLst/>
                        </a:rPr>
                        <a:t>Easter Monday  </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Different every year</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5"/>
                  </a:ext>
                </a:extLst>
              </a:tr>
              <a:tr h="439249">
                <a:tc>
                  <a:txBody>
                    <a:bodyPr/>
                    <a:lstStyle/>
                    <a:p>
                      <a:pPr>
                        <a:lnSpc>
                          <a:spcPct val="115000"/>
                        </a:lnSpc>
                        <a:spcAft>
                          <a:spcPts val="0"/>
                        </a:spcAft>
                      </a:pPr>
                      <a:r>
                        <a:rPr lang="en-AU" sz="2000" b="1">
                          <a:solidFill>
                            <a:schemeClr val="tx1"/>
                          </a:solidFill>
                          <a:effectLst/>
                        </a:rPr>
                        <a:t>Queen’s Birthday</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2nd Monday in June</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6"/>
                  </a:ext>
                </a:extLst>
              </a:tr>
              <a:tr h="439249">
                <a:tc>
                  <a:txBody>
                    <a:bodyPr/>
                    <a:lstStyle/>
                    <a:p>
                      <a:pPr>
                        <a:lnSpc>
                          <a:spcPct val="115000"/>
                        </a:lnSpc>
                        <a:spcAft>
                          <a:spcPts val="0"/>
                        </a:spcAft>
                      </a:pPr>
                      <a:r>
                        <a:rPr lang="en-AU" sz="2000" b="1">
                          <a:solidFill>
                            <a:schemeClr val="tx1"/>
                          </a:solidFill>
                          <a:effectLst/>
                        </a:rPr>
                        <a:t>Melbourne Cup Day</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1st Tuesday in November</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7"/>
                  </a:ext>
                </a:extLst>
              </a:tr>
              <a:tr h="439249">
                <a:tc>
                  <a:txBody>
                    <a:bodyPr/>
                    <a:lstStyle/>
                    <a:p>
                      <a:pPr>
                        <a:lnSpc>
                          <a:spcPct val="115000"/>
                        </a:lnSpc>
                        <a:spcAft>
                          <a:spcPts val="0"/>
                        </a:spcAft>
                      </a:pPr>
                      <a:r>
                        <a:rPr lang="en-AU" sz="2000" b="1">
                          <a:solidFill>
                            <a:schemeClr val="tx1"/>
                          </a:solidFill>
                          <a:effectLst/>
                        </a:rPr>
                        <a:t>Christmas Day	</a:t>
                      </a:r>
                      <a:endParaRPr lang="en-US" sz="2000" b="1">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25th December</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8"/>
                  </a:ext>
                </a:extLst>
              </a:tr>
              <a:tr h="439249">
                <a:tc>
                  <a:txBody>
                    <a:bodyPr/>
                    <a:lstStyle/>
                    <a:p>
                      <a:pPr>
                        <a:lnSpc>
                          <a:spcPct val="115000"/>
                        </a:lnSpc>
                        <a:spcAft>
                          <a:spcPts val="0"/>
                        </a:spcAft>
                      </a:pPr>
                      <a:r>
                        <a:rPr lang="en-AU" sz="2000" b="1" dirty="0">
                          <a:solidFill>
                            <a:schemeClr val="tx1"/>
                          </a:solidFill>
                          <a:effectLst/>
                        </a:rPr>
                        <a:t>Boxing Day</a:t>
                      </a:r>
                      <a:endParaRPr lang="en-US" sz="2000" b="1" dirty="0">
                        <a:solidFill>
                          <a:schemeClr val="tx1"/>
                        </a:solidFill>
                        <a:effectLst/>
                        <a:latin typeface="Calibri" panose="020F0502020204030204"/>
                        <a:ea typeface="Calibri" panose="020F0502020204030204"/>
                        <a:cs typeface="Times New Roman" panose="02020603050405020304"/>
                      </a:endParaRPr>
                    </a:p>
                  </a:txBody>
                  <a:tcPr marL="68580" marR="68580" marT="0" marB="0"/>
                </a:tc>
                <a:tc>
                  <a:txBody>
                    <a:bodyPr/>
                    <a:lstStyle/>
                    <a:p>
                      <a:pPr>
                        <a:lnSpc>
                          <a:spcPct val="115000"/>
                        </a:lnSpc>
                        <a:spcAft>
                          <a:spcPts val="0"/>
                        </a:spcAft>
                      </a:pPr>
                      <a:r>
                        <a:rPr lang="en-AU" sz="2000" b="1" dirty="0">
                          <a:effectLst/>
                        </a:rPr>
                        <a:t>26 December</a:t>
                      </a:r>
                      <a:endParaRPr lang="en-US" sz="2000" b="1" dirty="0">
                        <a:effectLst/>
                        <a:latin typeface="Calibri" panose="020F0502020204030204"/>
                        <a:ea typeface="Calibri" panose="020F0502020204030204"/>
                        <a:cs typeface="Times New Roman" panose="02020603050405020304"/>
                      </a:endParaRPr>
                    </a:p>
                  </a:txBody>
                  <a:tcPr marL="68580" marR="68580" marT="0" marB="0"/>
                </a:tc>
                <a:extLst>
                  <a:ext uri="{0D108BD9-81ED-4DB2-BD59-A6C34878D82A}">
                    <a16:rowId xmlns:a16="http://schemas.microsoft.com/office/drawing/2014/main" val="10009"/>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3" name="Rectangle 2"/>
          <p:cNvSpPr/>
          <p:nvPr/>
        </p:nvSpPr>
        <p:spPr>
          <a:xfrm>
            <a:off x="214745" y="1508721"/>
            <a:ext cx="8534400" cy="400110"/>
          </a:xfrm>
          <a:prstGeom prst="rect">
            <a:avLst/>
          </a:prstGeom>
        </p:spPr>
        <p:txBody>
          <a:bodyPr wrap="square">
            <a:spAutoFit/>
          </a:bodyPr>
          <a:lstStyle/>
          <a:p>
            <a:pPr algn="just" fontAlgn="base">
              <a:spcBef>
                <a:spcPct val="0"/>
              </a:spcBef>
              <a:spcAft>
                <a:spcPct val="0"/>
              </a:spcAft>
            </a:pPr>
            <a:r>
              <a:rPr lang="en-AU" sz="2000" b="1" dirty="0">
                <a:solidFill>
                  <a:srgbClr val="000000"/>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83127" y="1652633"/>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pic>
        <p:nvPicPr>
          <p:cNvPr id="2055" name="Picture 84" descr="Description: Premier P.Beattie greeting Australian South Sea Islander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626008"/>
            <a:ext cx="6552728" cy="49797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3" name="Rectangle 2"/>
          <p:cNvSpPr/>
          <p:nvPr/>
        </p:nvSpPr>
        <p:spPr>
          <a:xfrm>
            <a:off x="214745" y="1508721"/>
            <a:ext cx="8534400" cy="5324535"/>
          </a:xfrm>
          <a:prstGeom prst="rect">
            <a:avLst/>
          </a:prstGeom>
        </p:spPr>
        <p:txBody>
          <a:bodyPr wrap="square">
            <a:spAutoFit/>
          </a:bodyPr>
          <a:lstStyle/>
          <a:p>
            <a:pPr algn="just" fontAlgn="base">
              <a:spcBef>
                <a:spcPct val="0"/>
              </a:spcBef>
              <a:spcAft>
                <a:spcPct val="0"/>
              </a:spcAft>
            </a:pPr>
            <a:r>
              <a:rPr lang="en-AU" sz="2000" b="1" dirty="0">
                <a:solidFill>
                  <a:srgbClr val="000000"/>
                </a:solidFill>
                <a:ea typeface="Times New Roman" panose="02020603050405020304" pitchFamily="18" charset="0"/>
                <a:cs typeface="Arial" panose="020B0604020202020204" pitchFamily="34" charset="0"/>
              </a:rPr>
              <a:t>Greeting People</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When meeting someone for the first time, it is usual to shake the person's right hand with your right hand.</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People who do not know each other generally do not kiss or hug</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When you first meet someone, it is polite not to talk about personal matters.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Many Australians </a:t>
            </a:r>
            <a:r>
              <a:rPr lang="en-AU" sz="2000" b="1" dirty="0">
                <a:solidFill>
                  <a:srgbClr val="000000"/>
                </a:solidFill>
                <a:ea typeface="Times New Roman" panose="02020603050405020304" pitchFamily="18" charset="0"/>
                <a:cs typeface="Arial" panose="020B0604020202020204" pitchFamily="34" charset="0"/>
              </a:rPr>
              <a:t>look at the eyes of the people</a:t>
            </a:r>
            <a:r>
              <a:rPr lang="en-AU" sz="2000" dirty="0">
                <a:solidFill>
                  <a:srgbClr val="000000"/>
                </a:solidFill>
                <a:ea typeface="Times New Roman" panose="02020603050405020304" pitchFamily="18" charset="0"/>
                <a:cs typeface="Arial" panose="020B0604020202020204" pitchFamily="34" charset="0"/>
              </a:rPr>
              <a:t> they are talking with.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They consider this a sign of respect, and an indication that they are listening.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Do not stare at the person for a long time.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You can address a new acquaintance using their title and family name.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You may use their first name when they ask you to or use it in the introduction. </a:t>
            </a:r>
          </a:p>
          <a:p>
            <a:pPr marL="342900" lvl="0" indent="-342900" algn="just" fontAlgn="base">
              <a:spcBef>
                <a:spcPct val="0"/>
              </a:spcBef>
              <a:spcAft>
                <a:spcPct val="0"/>
              </a:spcAft>
              <a:buFont typeface="Arial" panose="020B0604020202020204" pitchFamily="34" charset="0"/>
              <a:buChar char="•"/>
            </a:pPr>
            <a:r>
              <a:rPr lang="en-AU" sz="2000" dirty="0">
                <a:solidFill>
                  <a:srgbClr val="000000"/>
                </a:solidFill>
                <a:ea typeface="Times New Roman" panose="02020603050405020304" pitchFamily="18" charset="0"/>
                <a:cs typeface="Arial" panose="020B0604020202020204" pitchFamily="34" charset="0"/>
              </a:rPr>
              <a:t>In the workplace and among friends, most Australians tend to be informal and call each other by their first names.</a:t>
            </a:r>
            <a:endParaRPr lang="en-AU" sz="2000" dirty="0">
              <a:cs typeface="Arial" panose="020B0604020202020204" pitchFamily="34" charset="0"/>
            </a:endParaRP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83127" y="1652633"/>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Tree>
  </p:cSld>
  <p:clrMapOvr>
    <a:masterClrMapping/>
  </p:clrMapOvr>
  <p:transition>
    <p:newsfla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83127" y="1652633"/>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11" name="Rectangle 5"/>
          <p:cNvSpPr>
            <a:spLocks noChangeArrowheads="1"/>
          </p:cNvSpPr>
          <p:nvPr/>
        </p:nvSpPr>
        <p:spPr bwMode="auto">
          <a:xfrm>
            <a:off x="214747" y="1977807"/>
            <a:ext cx="8929253"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R="0" indent="0" eaLnBrk="0" fontAlgn="base" hangingPunct="0">
              <a:lnSpc>
                <a:spcPct val="100000"/>
              </a:lnSpc>
              <a:spcBef>
                <a:spcPct val="0"/>
              </a:spcBef>
              <a:spcAft>
                <a:spcPct val="0"/>
              </a:spcAft>
              <a:buClrTx/>
              <a:buSzTx/>
              <a:buFontTx/>
              <a:buNone/>
            </a:pPr>
            <a:r>
              <a:rPr lang="en-AU" sz="2200" b="1" dirty="0"/>
              <a:t>Clothing Customs</a:t>
            </a:r>
          </a:p>
          <a:p>
            <a:pPr marR="0" indent="0" eaLnBrk="0" fontAlgn="base" hangingPunct="0">
              <a:lnSpc>
                <a:spcPct val="100000"/>
              </a:lnSpc>
              <a:spcBef>
                <a:spcPct val="0"/>
              </a:spcBef>
              <a:spcAft>
                <a:spcPct val="0"/>
              </a:spcAft>
              <a:buClrTx/>
              <a:buSzTx/>
              <a:buFontTx/>
              <a:buNone/>
            </a:pPr>
            <a:endParaRPr lang="en-AU" sz="2200" b="1" dirty="0"/>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The types of clothing that people wear reflect the diversity in our society just as much as the variation in climate. </a:t>
            </a:r>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There are no laws or rules on clothing, but you must wear certain clothing for work situations. </a:t>
            </a:r>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Most workplaces have dress standards. Outside of the work situation, clothing is an individual choice; many people dress for comfort, for the social situation or the weather. </a:t>
            </a:r>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Clubs, movie theatres and other places require patrons to be in neat, clean clothes and appropriate footwear. </a:t>
            </a:r>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Many Australians live close to the beach and the sea. </a:t>
            </a:r>
          </a:p>
        </p:txBody>
      </p:sp>
      <p:pic>
        <p:nvPicPr>
          <p:cNvPr id="3076" name="Picture 83" descr="Description: susan_australia">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97666"/>
            <a:ext cx="971550" cy="1000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heel spokes="8"/>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86926" y="1608231"/>
            <a:ext cx="8676964" cy="369332"/>
          </a:xfrm>
          <a:prstGeom prst="rect">
            <a:avLst/>
          </a:prstGeom>
        </p:spPr>
        <p:txBody>
          <a:bodyPr wrap="square">
            <a:spAutoFit/>
          </a:bodyPr>
          <a:lstStyle/>
          <a:p>
            <a:r>
              <a:rPr lang="en-AU" b="1" dirty="0"/>
              <a:t> </a:t>
            </a:r>
            <a:endParaRPr lang="en-AU" dirty="0"/>
          </a:p>
        </p:txBody>
      </p:sp>
      <p:sp>
        <p:nvSpPr>
          <p:cNvPr id="10" name="Rectangle 9"/>
          <p:cNvSpPr/>
          <p:nvPr/>
        </p:nvSpPr>
        <p:spPr>
          <a:xfrm>
            <a:off x="395536" y="1628800"/>
            <a:ext cx="8568952" cy="5155257"/>
          </a:xfrm>
          <a:prstGeom prst="rect">
            <a:avLst/>
          </a:prstGeom>
        </p:spPr>
        <p:txBody>
          <a:bodyPr wrap="square">
            <a:spAutoFit/>
          </a:bodyPr>
          <a:lstStyle/>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On hot days, they may wear little clothing on the beach and surrounds. This does not mean that people who dress to go to the beach or swimming have low moral standards. </a:t>
            </a:r>
          </a:p>
          <a:p>
            <a:pPr marL="285750" marR="0" indent="-285750" eaLnBrk="0" fontAlgn="base" hangingPunct="0">
              <a:lnSpc>
                <a:spcPct val="100000"/>
              </a:lnSpc>
              <a:spcBef>
                <a:spcPct val="0"/>
              </a:spcBef>
              <a:spcAft>
                <a:spcPct val="0"/>
              </a:spcAft>
              <a:buClrTx/>
              <a:buSzTx/>
              <a:buFont typeface="Arial" panose="020B0604020202020204" pitchFamily="34" charset="0"/>
              <a:buChar char="•"/>
            </a:pPr>
            <a:r>
              <a:rPr lang="en-AU" sz="2200" dirty="0"/>
              <a:t>It means that this is what we accept on and near our beaches.</a:t>
            </a:r>
          </a:p>
          <a:p>
            <a:pPr marL="342900" indent="-342900">
              <a:buFont typeface="Arial" panose="020B0604020202020204" pitchFamily="34" charset="0"/>
              <a:buChar char="•"/>
            </a:pPr>
            <a:r>
              <a:rPr lang="en-AU" sz="2200" dirty="0"/>
              <a:t>Its OK to be dressed informally, in jeans or slacks with t-shirts or blouses, sneakers or “running shoes”. </a:t>
            </a:r>
          </a:p>
          <a:p>
            <a:pPr marL="342900" indent="-342900">
              <a:buFont typeface="Arial" panose="020B0604020202020204" pitchFamily="34" charset="0"/>
              <a:buChar char="•"/>
            </a:pPr>
            <a:r>
              <a:rPr lang="en-AU" sz="2200" dirty="0"/>
              <a:t>Shorts are often worn during the summer months and sandals are the most common footwear. </a:t>
            </a:r>
          </a:p>
          <a:p>
            <a:pPr marL="342900" indent="-342900">
              <a:buFont typeface="Arial" panose="020B0604020202020204" pitchFamily="34" charset="0"/>
              <a:buChar char="•"/>
            </a:pPr>
            <a:r>
              <a:rPr lang="en-AU" sz="2200" dirty="0"/>
              <a:t>It is acceptable for both men and women to wear shorts and sleeveless t-shirts especially.  </a:t>
            </a:r>
          </a:p>
          <a:p>
            <a:pPr marL="285750" indent="-285750" eaLnBrk="0" fontAlgn="base" hangingPunct="0">
              <a:spcBef>
                <a:spcPct val="0"/>
              </a:spcBef>
              <a:spcAft>
                <a:spcPct val="0"/>
              </a:spcAft>
              <a:buFont typeface="Arial" panose="020B0604020202020204" pitchFamily="34" charset="0"/>
              <a:buChar char="•"/>
            </a:pPr>
            <a:r>
              <a:rPr lang="en-AU" sz="2200" dirty="0"/>
              <a:t>People from other countries can choose to wear their national dress. They may be religious or customary items and include monks' robe, a </a:t>
            </a:r>
            <a:r>
              <a:rPr lang="en-AU" sz="2200" dirty="0" err="1"/>
              <a:t>burqa</a:t>
            </a:r>
            <a:r>
              <a:rPr lang="en-AU" sz="2200" dirty="0"/>
              <a:t>, a </a:t>
            </a:r>
            <a:r>
              <a:rPr lang="en-AU" sz="2200" dirty="0" err="1"/>
              <a:t>hijab</a:t>
            </a:r>
            <a:r>
              <a:rPr lang="en-AU" sz="2200" dirty="0"/>
              <a:t> or a turban. </a:t>
            </a:r>
          </a:p>
          <a:p>
            <a:pPr marL="285750" indent="-285750" eaLnBrk="0" fontAlgn="base" hangingPunct="0">
              <a:spcBef>
                <a:spcPct val="0"/>
              </a:spcBef>
              <a:spcAft>
                <a:spcPct val="0"/>
              </a:spcAft>
            </a:pPr>
            <a:r>
              <a:rPr lang="en-AU" sz="2100" b="1" dirty="0"/>
              <a:t>Thumb rule : Dress for the Occasion. </a:t>
            </a:r>
            <a:endParaRPr lang="en-AU"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86926" y="1608231"/>
            <a:ext cx="8676964" cy="5324535"/>
          </a:xfrm>
          <a:prstGeom prst="rect">
            <a:avLst/>
          </a:prstGeom>
        </p:spPr>
        <p:txBody>
          <a:bodyPr wrap="square">
            <a:spAutoFit/>
          </a:bodyPr>
          <a:lstStyle/>
          <a:p>
            <a:r>
              <a:rPr lang="en-AU" sz="2000" b="1" dirty="0"/>
              <a:t>Polite Behaviour</a:t>
            </a:r>
            <a:endParaRPr lang="en-AU" sz="2000" dirty="0"/>
          </a:p>
          <a:p>
            <a:pPr marL="285750" indent="-285750">
              <a:buFont typeface="Arial" panose="020B0604020202020204" pitchFamily="34" charset="0"/>
              <a:buChar char="•"/>
            </a:pPr>
            <a:r>
              <a:rPr lang="en-AU" sz="2000" dirty="0"/>
              <a:t>'</a:t>
            </a:r>
            <a:r>
              <a:rPr lang="en-AU" sz="2000" b="1" dirty="0"/>
              <a:t>Please</a:t>
            </a:r>
            <a:r>
              <a:rPr lang="en-AU" sz="2000" dirty="0"/>
              <a:t>' and '</a:t>
            </a:r>
            <a:r>
              <a:rPr lang="en-AU" sz="2000" b="1" dirty="0"/>
              <a:t>thank you' </a:t>
            </a:r>
            <a:r>
              <a:rPr lang="en-AU" sz="2000" dirty="0"/>
              <a:t>are words that are very helpful when dealing with other people, and buying goods or services. </a:t>
            </a:r>
          </a:p>
          <a:p>
            <a:pPr marL="285750" indent="-285750">
              <a:buFont typeface="Arial" panose="020B0604020202020204" pitchFamily="34" charset="0"/>
              <a:buChar char="•"/>
            </a:pPr>
            <a:r>
              <a:rPr lang="en-AU" sz="2000" dirty="0"/>
              <a:t>When asked if you would like something, like a cup of tea, it is polite to say, 'Yes please', or just 'please' if you would like it, or 'no, thank you' if you do not. </a:t>
            </a:r>
          </a:p>
          <a:p>
            <a:pPr marL="285750" indent="-285750">
              <a:buFont typeface="Arial" panose="020B0604020202020204" pitchFamily="34" charset="0"/>
              <a:buChar char="•"/>
            </a:pPr>
            <a:r>
              <a:rPr lang="en-AU" sz="2000" dirty="0"/>
              <a:t>When you receive something, it is polite to thank the person by saying 'thank you'. </a:t>
            </a:r>
          </a:p>
          <a:p>
            <a:pPr marL="285750" indent="-285750">
              <a:buFont typeface="Arial" panose="020B0604020202020204" pitchFamily="34" charset="0"/>
              <a:buChar char="•"/>
            </a:pPr>
            <a:r>
              <a:rPr lang="en-AU" sz="2000" b="1" dirty="0"/>
              <a:t>Australians tend to think that people who do not say 'please' or 'thank you' are being rude</a:t>
            </a:r>
            <a:r>
              <a:rPr lang="en-AU" sz="2000" dirty="0"/>
              <a:t>. Using these words will help in building a good relationship.</a:t>
            </a:r>
          </a:p>
          <a:p>
            <a:pPr marL="285750" indent="-285750">
              <a:buFont typeface="Arial" panose="020B0604020202020204" pitchFamily="34" charset="0"/>
              <a:buChar char="•"/>
            </a:pPr>
            <a:r>
              <a:rPr lang="en-AU" sz="2000" dirty="0"/>
              <a:t>Sometimes a sensitive issue may come up in conversation. Not to talk may seem rude. It is more polite to say </a:t>
            </a:r>
            <a:r>
              <a:rPr lang="en-AU" sz="2000" b="1" dirty="0"/>
              <a:t>'sorry, it is too hard to explain</a:t>
            </a:r>
            <a:r>
              <a:rPr lang="en-AU" sz="2000" dirty="0"/>
              <a:t>' than to ignore a question. </a:t>
            </a:r>
          </a:p>
          <a:p>
            <a:pPr marL="285750" indent="-285750">
              <a:buFont typeface="Arial" panose="020B0604020202020204" pitchFamily="34" charset="0"/>
              <a:buChar char="•"/>
            </a:pPr>
            <a:r>
              <a:rPr lang="en-AU" sz="2000" dirty="0"/>
              <a:t>Australians often say, </a:t>
            </a:r>
            <a:r>
              <a:rPr lang="en-AU" sz="2000" b="1" dirty="0"/>
              <a:t>'Excuse me'</a:t>
            </a:r>
            <a:r>
              <a:rPr lang="en-AU" sz="2000" dirty="0"/>
              <a:t> to get a person's attention and </a:t>
            </a:r>
            <a:r>
              <a:rPr lang="en-AU" sz="2000" b="1" dirty="0"/>
              <a:t>'sorry'</a:t>
            </a:r>
            <a:r>
              <a:rPr lang="en-AU" sz="2000" dirty="0"/>
              <a:t> if we bump into them. We also say, 'Excuse me' or </a:t>
            </a:r>
            <a:r>
              <a:rPr lang="en-AU" sz="2000" b="1" dirty="0"/>
              <a:t>'pardon me'</a:t>
            </a:r>
            <a:r>
              <a:rPr lang="en-AU" sz="2000" dirty="0"/>
              <a:t> if we burp or belch in public or a person's home. </a:t>
            </a:r>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4" name="Rectangle 3"/>
          <p:cNvSpPr/>
          <p:nvPr/>
        </p:nvSpPr>
        <p:spPr>
          <a:xfrm>
            <a:off x="103908" y="1669594"/>
            <a:ext cx="8804563" cy="4708981"/>
          </a:xfrm>
          <a:prstGeom prst="rect">
            <a:avLst/>
          </a:prstGeom>
        </p:spPr>
        <p:txBody>
          <a:bodyPr wrap="square">
            <a:spAutoFit/>
          </a:bodyPr>
          <a:lstStyle/>
          <a:p>
            <a:pPr>
              <a:buFont typeface="Arial" panose="020B0604020202020204" pitchFamily="34" charset="0"/>
              <a:buChar char="•"/>
            </a:pPr>
            <a:r>
              <a:rPr lang="en-US" sz="2000" dirty="0">
                <a:solidFill>
                  <a:schemeClr val="bg2">
                    <a:lumMod val="10000"/>
                  </a:schemeClr>
                </a:solidFill>
              </a:rPr>
              <a:t>You need to be very mindful of your personal hygiene(haircut, nails, ears, body </a:t>
            </a:r>
            <a:r>
              <a:rPr lang="en-US" sz="2000" dirty="0" err="1">
                <a:solidFill>
                  <a:schemeClr val="bg2">
                    <a:lumMod val="10000"/>
                  </a:schemeClr>
                </a:solidFill>
              </a:rPr>
              <a:t>odour</a:t>
            </a:r>
            <a:r>
              <a:rPr lang="en-US" sz="2000" dirty="0">
                <a:solidFill>
                  <a:schemeClr val="bg2">
                    <a:lumMod val="10000"/>
                  </a:schemeClr>
                </a:solidFill>
              </a:rPr>
              <a:t> etc). </a:t>
            </a:r>
          </a:p>
          <a:p>
            <a:pPr>
              <a:buFont typeface="Arial" panose="020B0604020202020204" pitchFamily="34" charset="0"/>
              <a:buChar char="•"/>
            </a:pPr>
            <a:r>
              <a:rPr lang="en-US" sz="2000" dirty="0">
                <a:solidFill>
                  <a:schemeClr val="bg2">
                    <a:lumMod val="10000"/>
                  </a:schemeClr>
                </a:solidFill>
              </a:rPr>
              <a:t>Depending on climate and other personal conditions, one may need to use deodorants, anti-</a:t>
            </a:r>
            <a:r>
              <a:rPr lang="en-US" sz="2000" dirty="0" err="1">
                <a:solidFill>
                  <a:schemeClr val="bg2">
                    <a:lumMod val="10000"/>
                  </a:schemeClr>
                </a:solidFill>
              </a:rPr>
              <a:t>perspirants</a:t>
            </a:r>
            <a:r>
              <a:rPr lang="en-US" sz="2000" dirty="0">
                <a:solidFill>
                  <a:schemeClr val="bg2">
                    <a:lumMod val="10000"/>
                  </a:schemeClr>
                </a:solidFill>
              </a:rPr>
              <a:t>, perfumes etc. </a:t>
            </a:r>
          </a:p>
          <a:p>
            <a:pPr>
              <a:buFont typeface="Arial" panose="020B0604020202020204" pitchFamily="34" charset="0"/>
              <a:buChar char="•"/>
            </a:pPr>
            <a:r>
              <a:rPr lang="en-AU" sz="2200" dirty="0"/>
              <a:t>You should always try to </a:t>
            </a:r>
            <a:r>
              <a:rPr lang="en-AU" sz="2200" b="1" dirty="0"/>
              <a:t>be on time</a:t>
            </a:r>
            <a:r>
              <a:rPr lang="en-AU" sz="2200" dirty="0"/>
              <a:t> for meetings and other visits. If you realise you are going to be late, try to contact the person to let them know. This is very important for visits to professionals as you may be charged money for being late or if you miss the appointment without notifying them before the appointment time. </a:t>
            </a:r>
          </a:p>
          <a:p>
            <a:pPr>
              <a:buFont typeface="Arial" panose="020B0604020202020204" pitchFamily="34" charset="0"/>
              <a:buChar char="•"/>
            </a:pPr>
            <a:r>
              <a:rPr lang="en-AU" sz="2200" dirty="0"/>
              <a:t>Most Australians blow their noses into a handkerchief or tissue, not onto the footpath. This is also true for spitting. </a:t>
            </a:r>
          </a:p>
          <a:p>
            <a:pPr>
              <a:buFont typeface="Arial" panose="020B0604020202020204" pitchFamily="34" charset="0"/>
              <a:buChar char="•"/>
            </a:pPr>
            <a:r>
              <a:rPr lang="en-AU" sz="2200" dirty="0"/>
              <a:t>Many people will also say, </a:t>
            </a:r>
            <a:r>
              <a:rPr lang="en-AU" sz="2200" b="1" dirty="0"/>
              <a:t>'Bless you'</a:t>
            </a:r>
            <a:r>
              <a:rPr lang="en-AU" sz="2200" dirty="0"/>
              <a:t> when you sneeze. This phrase has no religious intent.</a:t>
            </a:r>
          </a:p>
        </p:txBody>
      </p:sp>
    </p:spTree>
  </p:cSld>
  <p:clrMapOvr>
    <a:masterClrMapping/>
  </p:clrMapOvr>
  <p:transition>
    <p:circl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5355312"/>
          </a:xfrm>
          <a:prstGeom prst="rect">
            <a:avLst/>
          </a:prstGeom>
        </p:spPr>
        <p:txBody>
          <a:bodyPr wrap="square">
            <a:spAutoFit/>
          </a:bodyPr>
          <a:lstStyle/>
          <a:p>
            <a:r>
              <a:rPr lang="en-AU" b="1" dirty="0"/>
              <a:t>Australian Slang</a:t>
            </a:r>
            <a:endParaRPr lang="en-AU" dirty="0"/>
          </a:p>
          <a:p>
            <a:pPr marL="285750" indent="-285750">
              <a:buFont typeface="Arial" panose="020B0604020202020204" pitchFamily="34" charset="0"/>
              <a:buChar char="•"/>
            </a:pPr>
            <a:r>
              <a:rPr lang="en-AU" dirty="0"/>
              <a:t>Much common word usage or 'slang' may seem strange to people new to Australia. </a:t>
            </a:r>
          </a:p>
          <a:p>
            <a:pPr marL="285750" indent="-285750">
              <a:buFont typeface="Arial" panose="020B0604020202020204" pitchFamily="34" charset="0"/>
              <a:buChar char="•"/>
            </a:pPr>
            <a:r>
              <a:rPr lang="en-AU" dirty="0"/>
              <a:t>Slang words start from many different sources. </a:t>
            </a:r>
          </a:p>
          <a:p>
            <a:pPr marL="285750" indent="-285750">
              <a:buFont typeface="Arial" panose="020B0604020202020204" pitchFamily="34" charset="0"/>
              <a:buChar char="•"/>
            </a:pPr>
            <a:r>
              <a:rPr lang="en-AU" dirty="0"/>
              <a:t>Some words are shortened versions of longer words. Many were expressions already used by migrants who came from the north of England. </a:t>
            </a:r>
          </a:p>
          <a:p>
            <a:pPr marL="285750" indent="-285750">
              <a:buFont typeface="Arial" panose="020B0604020202020204" pitchFamily="34" charset="0"/>
              <a:buChar char="•"/>
            </a:pPr>
            <a:r>
              <a:rPr lang="en-AU" dirty="0"/>
              <a:t>If you are unsure what an expression means, it is all right to ask the person who said it to explain. </a:t>
            </a:r>
          </a:p>
          <a:p>
            <a:pPr marL="285750" indent="-285750">
              <a:buFont typeface="Arial" panose="020B0604020202020204" pitchFamily="34" charset="0"/>
              <a:buChar char="•"/>
            </a:pPr>
            <a:r>
              <a:rPr lang="en-AU" dirty="0"/>
              <a:t>Some common expressions are: </a:t>
            </a:r>
          </a:p>
          <a:p>
            <a:pPr marL="742950" lvl="1" indent="-285750">
              <a:buFont typeface="Wingdings" panose="05000000000000000000" pitchFamily="2" charset="2"/>
              <a:buChar char="ü"/>
            </a:pPr>
            <a:r>
              <a:rPr lang="en-AU" b="1" dirty="0"/>
              <a:t>Bring a plate - </a:t>
            </a:r>
            <a:r>
              <a:rPr lang="en-AU" dirty="0"/>
              <a:t>when you are invited to a party and asked to 'bring a plate', this means to bring a dish of food to share with your host and other guests. If you are unsure what to bring, you can ask the host. </a:t>
            </a:r>
          </a:p>
          <a:p>
            <a:pPr marL="742950" lvl="1" indent="-285750">
              <a:buFont typeface="Wingdings" panose="05000000000000000000" pitchFamily="2" charset="2"/>
              <a:buChar char="ü"/>
            </a:pPr>
            <a:r>
              <a:rPr lang="en-AU" b="1" dirty="0"/>
              <a:t>BYO - </a:t>
            </a:r>
            <a:r>
              <a:rPr lang="en-AU" dirty="0"/>
              <a:t>when an invitation to a party says 'BYO', this means 'bring your own' drink. If you do not drink alcohol, it is acceptable to bring juice, soft drink or soda, or water. </a:t>
            </a:r>
          </a:p>
          <a:p>
            <a:pPr marL="742950" lvl="1" indent="-285750">
              <a:buFont typeface="Wingdings" panose="05000000000000000000" pitchFamily="2" charset="2"/>
              <a:buChar char="ü"/>
            </a:pPr>
            <a:r>
              <a:rPr lang="en-AU" dirty="0"/>
              <a:t>Some restaurants are BYO. You can bring your own wine to these, although there is usually a charge for providing and cleaning glasses called 'corkage'. </a:t>
            </a:r>
          </a:p>
        </p:txBody>
      </p:sp>
    </p:spTree>
  </p:cSld>
  <p:clrMapOvr>
    <a:masterClrMapping/>
  </p:clrMapOvr>
  <p:transition>
    <p:pull dir="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pic>
        <p:nvPicPr>
          <p:cNvPr id="4100" name="Picture 82" descr="Description: 1151136041_e5d9950dc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0"/>
            <a:ext cx="933450" cy="12382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83128" y="1587395"/>
            <a:ext cx="8894616" cy="5324535"/>
          </a:xfrm>
          <a:prstGeom prst="rect">
            <a:avLst/>
          </a:prstGeom>
        </p:spPr>
        <p:txBody>
          <a:bodyPr wrap="square">
            <a:spAutoFit/>
          </a:bodyPr>
          <a:lstStyle/>
          <a:p>
            <a:pPr marL="342900" indent="-342900" algn="just" fontAlgn="base">
              <a:spcBef>
                <a:spcPct val="0"/>
              </a:spcBef>
              <a:spcAft>
                <a:spcPct val="0"/>
              </a:spcAft>
              <a:buFont typeface="Wingdings" panose="05000000000000000000" pitchFamily="2" charset="2"/>
              <a:buChar char="ü"/>
              <a:tabLst>
                <a:tab pos="228600" algn="l"/>
              </a:tabLst>
            </a:pPr>
            <a:r>
              <a:rPr lang="en-AU" sz="2000" b="1" dirty="0">
                <a:ea typeface="Times New Roman" panose="02020603050405020304" pitchFamily="18" charset="0"/>
                <a:cs typeface="Arial" panose="020B0604020202020204" pitchFamily="34" charset="0"/>
              </a:rPr>
              <a:t>Arvo</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This is short for afternoon. 'Drop by this arvo,' means please come and visit this afternoon. </a:t>
            </a:r>
            <a:endParaRPr lang="en-AU" sz="2000" dirty="0">
              <a:cs typeface="Arial" panose="020B0604020202020204" pitchFamily="34" charset="0"/>
            </a:endParaRPr>
          </a:p>
          <a:p>
            <a:pPr marL="342900" lvl="0" indent="-342900" algn="just" fontAlgn="base">
              <a:spcBef>
                <a:spcPct val="0"/>
              </a:spcBef>
              <a:spcAft>
                <a:spcPct val="0"/>
              </a:spcAft>
              <a:buFont typeface="Wingdings" panose="05000000000000000000" pitchFamily="2" charset="2"/>
              <a:buChar char="ü"/>
              <a:tabLst>
                <a:tab pos="228600" algn="l"/>
              </a:tabLst>
            </a:pPr>
            <a:r>
              <a:rPr lang="en-AU" sz="2000" b="1" dirty="0">
                <a:ea typeface="Times New Roman" panose="02020603050405020304" pitchFamily="18" charset="0"/>
                <a:cs typeface="Arial" panose="020B0604020202020204" pitchFamily="34" charset="0"/>
              </a:rPr>
              <a:t>Fortnight</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This term describes a period of two weeks.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Wingdings" panose="05000000000000000000" pitchFamily="2" charset="2"/>
              <a:buChar char="ü"/>
              <a:tabLst>
                <a:tab pos="228600" algn="l"/>
              </a:tabLst>
            </a:pPr>
            <a:r>
              <a:rPr lang="en-AU" sz="2000" b="1" dirty="0">
                <a:ea typeface="Times New Roman" panose="02020603050405020304" pitchFamily="18" charset="0"/>
                <a:cs typeface="Arial" panose="020B0604020202020204" pitchFamily="34" charset="0"/>
              </a:rPr>
              <a:t>Barbeque, BBQ, barbie</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outdoor cooking, usually of meat or seafood over a grill or hotplate using gas or coals. The host serves the meat with salads and bread rolls. It is common for a guest, when invited to a BBQ, to ask if they should bring anything.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Wingdings" panose="05000000000000000000" pitchFamily="2" charset="2"/>
              <a:buChar char="ü"/>
              <a:tabLst>
                <a:tab pos="228600" algn="l"/>
              </a:tabLst>
            </a:pPr>
            <a:r>
              <a:rPr lang="en-AU" sz="2000" b="1" dirty="0">
                <a:ea typeface="Times New Roman" panose="02020603050405020304" pitchFamily="18" charset="0"/>
                <a:cs typeface="Arial" panose="020B0604020202020204" pitchFamily="34" charset="0"/>
              </a:rPr>
              <a:t>Snag</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The raw type sausages usually cooked at a BBQ. They can be made of pork, beef or chicken.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Wingdings" panose="05000000000000000000" pitchFamily="2" charset="2"/>
              <a:buChar char="ü"/>
              <a:tabLst>
                <a:tab pos="228600" algn="l"/>
              </a:tabLst>
            </a:pPr>
            <a:r>
              <a:rPr lang="en-AU" sz="2000" b="1" dirty="0">
                <a:ea typeface="Times New Roman" panose="02020603050405020304" pitchFamily="18" charset="0"/>
                <a:cs typeface="Arial" panose="020B0604020202020204" pitchFamily="34" charset="0"/>
              </a:rPr>
              <a:t>Chook</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The term chook means a chicken, usually a hen. </a:t>
            </a:r>
            <a:endParaRPr lang="en-AU" sz="2000" dirty="0">
              <a:cs typeface="Arial" panose="020B0604020202020204" pitchFamily="34" charset="0"/>
            </a:endParaRPr>
          </a:p>
          <a:p>
            <a:pPr marL="342900" lvl="0" indent="-342900">
              <a:buFont typeface="Wingdings" panose="05000000000000000000" pitchFamily="2" charset="2"/>
              <a:buChar char="ü"/>
            </a:pPr>
            <a:r>
              <a:rPr lang="en-AU" sz="2000" b="1" dirty="0">
                <a:ea typeface="Times New Roman" panose="02020603050405020304" pitchFamily="18" charset="0"/>
                <a:cs typeface="Arial" panose="020B0604020202020204" pitchFamily="34" charset="0"/>
              </a:rPr>
              <a:t>Cuppa</a:t>
            </a:r>
            <a:r>
              <a:rPr lang="en-AU" sz="2000" b="1" dirty="0">
                <a:solidFill>
                  <a:srgbClr val="000000"/>
                </a:solidFill>
                <a:ea typeface="Times New Roman" panose="02020603050405020304" pitchFamily="18" charset="0"/>
                <a:cs typeface="Arial" panose="020B0604020202020204" pitchFamily="34" charset="0"/>
              </a:rPr>
              <a:t> - </a:t>
            </a:r>
            <a:r>
              <a:rPr lang="en-AU" sz="2000" dirty="0">
                <a:solidFill>
                  <a:srgbClr val="000000"/>
                </a:solidFill>
                <a:ea typeface="Times New Roman" panose="02020603050405020304" pitchFamily="18" charset="0"/>
                <a:cs typeface="Arial" panose="020B0604020202020204" pitchFamily="34" charset="0"/>
              </a:rPr>
              <a:t>a cup of tea or coffee 'Drop by this arvo for a cuppa' means please come and visit this afternoon for a cup of tea or coffee. </a:t>
            </a:r>
          </a:p>
          <a:p>
            <a:pPr marL="342900" lvl="0" indent="-342900">
              <a:buFont typeface="Wingdings" panose="05000000000000000000" pitchFamily="2" charset="2"/>
              <a:buChar char="ü"/>
            </a:pPr>
            <a:r>
              <a:rPr lang="en-AU" sz="2000" b="1" dirty="0"/>
              <a:t>Loo or dunny - </a:t>
            </a:r>
            <a:r>
              <a:rPr lang="en-AU" sz="2000" dirty="0"/>
              <a:t>These are slang terms for toilet. If you are a guest in someone's house for the first time, it is usually polite to ask permission to use his or her toilet. 'May I use your toilet please?' Some people ask, 'Where's the loo?' </a:t>
            </a:r>
            <a:endParaRPr lang="en-AU" sz="2000" dirty="0">
              <a:cs typeface="Arial" panose="020B0604020202020204" pitchFamily="34" charset="0"/>
            </a:endParaRPr>
          </a:p>
        </p:txBody>
      </p:sp>
    </p:spTree>
  </p:cSld>
  <p:clrMapOvr>
    <a:masterClrMapping/>
  </p:clrMapOvr>
  <p:transition>
    <p:wheel spokes="3"/>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pic>
        <p:nvPicPr>
          <p:cNvPr id="4100" name="Picture 82" descr="Description: 1151136041_e5d9950dc4">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0"/>
            <a:ext cx="933450" cy="12382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8546" y="1624640"/>
            <a:ext cx="8859980" cy="5324535"/>
          </a:xfrm>
          <a:prstGeom prst="rect">
            <a:avLst/>
          </a:prstGeom>
        </p:spPr>
        <p:txBody>
          <a:bodyPr wrap="square">
            <a:spAutoFit/>
          </a:bodyPr>
          <a:lstStyle/>
          <a:p>
            <a:pPr marL="342900" lvl="0" indent="-342900">
              <a:buFont typeface="Wingdings" panose="05000000000000000000" pitchFamily="2" charset="2"/>
              <a:buChar char="ü"/>
            </a:pPr>
            <a:r>
              <a:rPr lang="en-AU" sz="2000" b="1" dirty="0"/>
              <a:t>Fair dinkum - </a:t>
            </a:r>
            <a:r>
              <a:rPr lang="en-AU" sz="2000" dirty="0"/>
              <a:t>honest, the truth. 'Fair dinkum?' when used as a question means, 'is it really true?' </a:t>
            </a:r>
          </a:p>
          <a:p>
            <a:pPr marL="342900" lvl="0" indent="-342900">
              <a:buFont typeface="Wingdings" panose="05000000000000000000" pitchFamily="2" charset="2"/>
              <a:buChar char="ü"/>
            </a:pPr>
            <a:r>
              <a:rPr lang="en-AU" sz="2000" b="1" dirty="0"/>
              <a:t>To be crook - </a:t>
            </a:r>
            <a:r>
              <a:rPr lang="en-AU" sz="2000" dirty="0"/>
              <a:t>to be sick or ill. </a:t>
            </a:r>
          </a:p>
          <a:p>
            <a:pPr marL="342900" lvl="0" indent="-342900">
              <a:buFont typeface="Wingdings" panose="05000000000000000000" pitchFamily="2" charset="2"/>
              <a:buChar char="ü"/>
            </a:pPr>
            <a:r>
              <a:rPr lang="en-AU" sz="2000" b="1" dirty="0"/>
              <a:t>Flat out - </a:t>
            </a:r>
            <a:r>
              <a:rPr lang="en-AU" sz="2000" dirty="0"/>
              <a:t>busy. </a:t>
            </a:r>
          </a:p>
          <a:p>
            <a:pPr marL="342900" lvl="0" indent="-342900">
              <a:buFont typeface="Wingdings" panose="05000000000000000000" pitchFamily="2" charset="2"/>
              <a:buChar char="ü"/>
            </a:pPr>
            <a:r>
              <a:rPr lang="en-AU" sz="2000" b="1" dirty="0"/>
              <a:t>Shout - </a:t>
            </a:r>
            <a:r>
              <a:rPr lang="en-AU" sz="2000" dirty="0"/>
              <a:t>to buy someone a drink. At a bar or a pub when a group of friends meet, it is usual for each person to 'shout a round', meaning buy everybody a drink. Each person takes a turn at buying a 'round'. It is also acceptable to say that you do not drink (alcohol) by saying that you are a 'teetotaller'. This also means you are not obliged to shout. </a:t>
            </a:r>
          </a:p>
          <a:p>
            <a:pPr marL="285750" lvl="0" indent="-285750">
              <a:buFont typeface="Wingdings" panose="05000000000000000000" pitchFamily="2" charset="2"/>
              <a:buChar char="ü"/>
            </a:pPr>
            <a:r>
              <a:rPr lang="en-AU" sz="2000" b="1" dirty="0"/>
              <a:t>Bloke - </a:t>
            </a:r>
            <a:r>
              <a:rPr lang="en-AU" sz="2000" dirty="0"/>
              <a:t>a man. Sometimes if you ask for help, you may get an answer to 'see that bloke over there'. </a:t>
            </a:r>
          </a:p>
          <a:p>
            <a:pPr marL="285750" lvl="0" indent="-285750">
              <a:buFont typeface="Wingdings" panose="05000000000000000000" pitchFamily="2" charset="2"/>
              <a:buChar char="ü"/>
            </a:pPr>
            <a:r>
              <a:rPr lang="en-AU" sz="2000" b="1" dirty="0"/>
              <a:t>How </a:t>
            </a:r>
            <a:r>
              <a:rPr lang="en-AU" sz="2000" b="1" dirty="0" err="1"/>
              <a:t>ya</a:t>
            </a:r>
            <a:r>
              <a:rPr lang="en-AU" sz="2000" b="1" dirty="0"/>
              <a:t> </a:t>
            </a:r>
            <a:r>
              <a:rPr lang="en-AU" sz="2000" b="1" dirty="0" err="1"/>
              <a:t>goin</a:t>
            </a:r>
            <a:r>
              <a:rPr lang="en-AU" sz="2000" b="1" dirty="0"/>
              <a:t>? </a:t>
            </a:r>
            <a:r>
              <a:rPr lang="en-AU" sz="2000" dirty="0"/>
              <a:t>'How are you going?' means how are you, or how do you do? It does not mean what form of transport you are taking. Sometimes it can sound like '</a:t>
            </a:r>
            <a:r>
              <a:rPr lang="en-AU" sz="2000" dirty="0" err="1"/>
              <a:t>ow</a:t>
            </a:r>
            <a:r>
              <a:rPr lang="en-AU" sz="2000" dirty="0"/>
              <a:t>-</a:t>
            </a:r>
            <a:r>
              <a:rPr lang="en-AU" sz="2000" dirty="0" err="1"/>
              <a:t>ya</a:t>
            </a:r>
            <a:r>
              <a:rPr lang="en-AU" sz="2000" dirty="0"/>
              <a:t>-</a:t>
            </a:r>
            <a:r>
              <a:rPr lang="en-AU" sz="2000" dirty="0" err="1"/>
              <a:t>goin</a:t>
            </a:r>
            <a:r>
              <a:rPr lang="en-AU" sz="2000" dirty="0"/>
              <a:t>-mate'. </a:t>
            </a:r>
          </a:p>
          <a:p>
            <a:r>
              <a:rPr lang="en-AU" sz="2000" b="1" dirty="0"/>
              <a:t>For more information on Australian slang visit: www.cultureandrecreation.gov.au/articles/slang</a:t>
            </a:r>
            <a:endParaRPr lang="en-AU" sz="2000" dirty="0"/>
          </a:p>
        </p:txBody>
      </p:sp>
    </p:spTree>
  </p:cSld>
  <p:clrMapOvr>
    <a:masterClrMapping/>
  </p:clrMapOvr>
  <p:transition>
    <p:whee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AUSTRALIA</a:t>
            </a:r>
          </a:p>
        </p:txBody>
      </p:sp>
      <p:sp>
        <p:nvSpPr>
          <p:cNvPr id="1025" name="Rectangle 1"/>
          <p:cNvSpPr>
            <a:spLocks noChangeArrowheads="1"/>
          </p:cNvSpPr>
          <p:nvPr/>
        </p:nvSpPr>
        <p:spPr bwMode="auto">
          <a:xfrm>
            <a:off x="207818" y="1828800"/>
            <a:ext cx="8763000" cy="3416320"/>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Australia is the 6 largest country in the world &amp; has the </a:t>
            </a:r>
            <a:r>
              <a:rPr kumimoji="0" lang="en-US" sz="2400" b="0" i="0" u="sng" strike="noStrike" cap="none" normalizeH="0" baseline="0" dirty="0">
                <a:ln>
                  <a:noFill/>
                </a:ln>
                <a:solidFill>
                  <a:schemeClr val="tx1"/>
                </a:solidFill>
                <a:effectLst/>
                <a:ea typeface="Times New Roman" panose="02020603050405020304" pitchFamily="18" charset="0"/>
                <a:cs typeface="Arial" panose="020B0604020202020204" pitchFamily="34" charset="0"/>
              </a:rPr>
              <a:t>lowest population density per square kilometer. </a:t>
            </a:r>
          </a:p>
          <a:p>
            <a:pPr marL="0" marR="0" lvl="0" indent="0" algn="just" defTabSz="914400" rtl="0" eaLnBrk="1" fontAlgn="base" latinLnBrk="0" hangingPunct="1">
              <a:lnSpc>
                <a:spcPct val="100000"/>
              </a:lnSpc>
              <a:spcBef>
                <a:spcPct val="0"/>
              </a:spcBef>
              <a:spcAft>
                <a:spcPct val="0"/>
              </a:spcAft>
              <a:buClrTx/>
              <a:buSzTx/>
            </a:pPr>
            <a:endParaRPr kumimoji="0" lang="en-US" sz="2400" b="0" i="0" u="sng"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Over 200 different languages and dialects are spoken, including 45 indigenous languages. </a:t>
            </a:r>
          </a:p>
          <a:p>
            <a:pPr marL="0" marR="0" lvl="0" indent="0" algn="just" defTabSz="914400" rtl="0" eaLnBrk="0" fontAlgn="base" latinLnBrk="0" hangingPunct="0">
              <a:lnSpc>
                <a:spcPct val="100000"/>
              </a:lnSpc>
              <a:spcBef>
                <a:spcPct val="0"/>
              </a:spcBef>
              <a:spcAft>
                <a:spcPct val="0"/>
              </a:spcAft>
              <a:buClrTx/>
              <a:buSzTx/>
            </a:pPr>
            <a:endPar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pPr>
            <a:r>
              <a:rPr kumimoji="0" lang="en-US" sz="24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The most commonly spoken languages (other than English) are Italian, Greek, Cantonese, Arabic, Vietnamese and Mandarin.                           </a:t>
            </a:r>
            <a:endParaRPr kumimoji="0" lang="en-US" sz="2400" b="0" i="0" u="none" strike="noStrike" cap="none" normalizeH="0" baseline="0" dirty="0">
              <a:ln>
                <a:noFill/>
              </a:ln>
              <a:solidFill>
                <a:schemeClr val="tx1"/>
              </a:solidFill>
              <a:effectLst/>
              <a:cs typeface="Arial" panose="020B0604020202020204" pitchFamily="34" charset="0"/>
            </a:endParaRPr>
          </a:p>
        </p:txBody>
      </p:sp>
    </p:spTree>
  </p:cSld>
  <p:clrMapOvr>
    <a:masterClrMapping/>
  </p:clrMapOvr>
  <p:transition>
    <p:pull dir="rd"/>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80108" y="1502688"/>
            <a:ext cx="8804563" cy="4093428"/>
          </a:xfrm>
          <a:prstGeom prst="rect">
            <a:avLst/>
          </a:prstGeom>
        </p:spPr>
        <p:txBody>
          <a:bodyPr wrap="square">
            <a:spAutoFit/>
          </a:bodyPr>
          <a:lstStyle/>
          <a:p>
            <a:endParaRPr lang="en-AU" sz="2000" b="1" dirty="0"/>
          </a:p>
          <a:p>
            <a:r>
              <a:rPr lang="en-AU" sz="2000" b="1" dirty="0"/>
              <a:t>Responding to an Invitation</a:t>
            </a:r>
          </a:p>
          <a:p>
            <a:pPr lvl="0"/>
            <a:r>
              <a:rPr lang="en-AU" sz="2000" b="1" dirty="0"/>
              <a:t>What could I be invited to? </a:t>
            </a:r>
          </a:p>
          <a:p>
            <a:pPr lvl="0"/>
            <a:endParaRPr lang="en-AU" sz="2000" b="1" dirty="0"/>
          </a:p>
          <a:p>
            <a:pPr marL="285750" lvl="0" indent="-285750">
              <a:buFont typeface="Arial" panose="020B0604020202020204" pitchFamily="34" charset="0"/>
              <a:buChar char="•"/>
            </a:pPr>
            <a:r>
              <a:rPr lang="en-AU" sz="2000" dirty="0"/>
              <a:t>If you get an invitation to lunch, dinner, barbeque, party, wedding, birthday, or any type of event you will usually respond with a letter or phone call. </a:t>
            </a:r>
          </a:p>
          <a:p>
            <a:pPr marL="285750" lvl="0" indent="-285750">
              <a:buFont typeface="Arial" panose="020B0604020202020204" pitchFamily="34" charset="0"/>
              <a:buChar char="•"/>
            </a:pPr>
            <a:r>
              <a:rPr lang="en-AU" sz="2000" dirty="0"/>
              <a:t>The midday meal is called lunch, and the evening meal is called dinner or ‘tea’. ‘Tea’ can also mean a cup of tea or 'cuppa'. </a:t>
            </a:r>
          </a:p>
          <a:p>
            <a:pPr marL="285750" lvl="0" indent="-285750">
              <a:buFont typeface="Arial" panose="020B0604020202020204" pitchFamily="34" charset="0"/>
              <a:buChar char="•"/>
            </a:pPr>
            <a:r>
              <a:rPr lang="en-AU" sz="2000" dirty="0"/>
              <a:t>If invited for tea, the time of the event is a good sign of whether your host means dinner or just a cup of tea. </a:t>
            </a:r>
          </a:p>
          <a:p>
            <a:pPr marL="285750" lvl="0" indent="-285750">
              <a:buFont typeface="Arial" panose="020B0604020202020204" pitchFamily="34" charset="0"/>
              <a:buChar char="•"/>
            </a:pPr>
            <a:r>
              <a:rPr lang="en-AU" sz="2000" dirty="0"/>
              <a:t>An invitation to tea, for anytime after 6pm (1800 hours) usually means dinner. </a:t>
            </a:r>
          </a:p>
        </p:txBody>
      </p:sp>
    </p:spTree>
  </p:cSld>
  <p:clrMapOvr>
    <a:masterClrMapping/>
  </p:clrMapOvr>
  <p:transition>
    <p:cover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80108" y="1502688"/>
            <a:ext cx="8804563" cy="646331"/>
          </a:xfrm>
          <a:prstGeom prst="rect">
            <a:avLst/>
          </a:prstGeom>
        </p:spPr>
        <p:txBody>
          <a:bodyPr wrap="square">
            <a:spAutoFit/>
          </a:bodyPr>
          <a:lstStyle/>
          <a:p>
            <a:r>
              <a:rPr lang="en-AU" b="1" dirty="0"/>
              <a:t> </a:t>
            </a:r>
            <a:endParaRPr lang="en-AU" dirty="0"/>
          </a:p>
          <a:p>
            <a:pPr lvl="0"/>
            <a:r>
              <a:rPr lang="en-AU" b="1" dirty="0"/>
              <a:t> </a:t>
            </a:r>
            <a:endParaRPr lang="en-AU" dirty="0"/>
          </a:p>
        </p:txBody>
      </p:sp>
      <p:sp>
        <p:nvSpPr>
          <p:cNvPr id="11" name="Rectangle 10"/>
          <p:cNvSpPr/>
          <p:nvPr/>
        </p:nvSpPr>
        <p:spPr>
          <a:xfrm>
            <a:off x="323528" y="2060848"/>
            <a:ext cx="8820472" cy="3170099"/>
          </a:xfrm>
          <a:prstGeom prst="rect">
            <a:avLst/>
          </a:prstGeom>
        </p:spPr>
        <p:txBody>
          <a:bodyPr wrap="square">
            <a:spAutoFit/>
          </a:bodyPr>
          <a:lstStyle/>
          <a:p>
            <a:pPr lvl="0"/>
            <a:r>
              <a:rPr lang="en-AU" sz="2000" b="1" dirty="0"/>
              <a:t>How are invitations made? </a:t>
            </a:r>
          </a:p>
          <a:p>
            <a:pPr lvl="0"/>
            <a:endParaRPr lang="en-AU" sz="2000" b="1" dirty="0"/>
          </a:p>
          <a:p>
            <a:pPr marL="285750" lvl="0" indent="-285750">
              <a:buFont typeface="Arial" panose="020B0604020202020204" pitchFamily="34" charset="0"/>
              <a:buChar char="•"/>
            </a:pPr>
            <a:r>
              <a:rPr lang="en-AU" sz="2000" dirty="0"/>
              <a:t>Invitations can be written or spoken. </a:t>
            </a:r>
          </a:p>
          <a:p>
            <a:pPr marL="285750" lvl="0" indent="-285750">
              <a:buFont typeface="Arial" panose="020B0604020202020204" pitchFamily="34" charset="0"/>
              <a:buChar char="•"/>
            </a:pPr>
            <a:r>
              <a:rPr lang="en-AU" sz="2000" dirty="0"/>
              <a:t>Written ones usually ask for RSVP, (which is </a:t>
            </a:r>
            <a:r>
              <a:rPr lang="en-AU" sz="2000" i="1" dirty="0" err="1"/>
              <a:t>respondez</a:t>
            </a:r>
            <a:r>
              <a:rPr lang="en-AU" sz="2000" i="1" dirty="0"/>
              <a:t> </a:t>
            </a:r>
            <a:r>
              <a:rPr lang="en-AU" sz="2000" i="1" dirty="0" err="1"/>
              <a:t>s'il</a:t>
            </a:r>
            <a:r>
              <a:rPr lang="en-AU" sz="2000" i="1" dirty="0"/>
              <a:t> </a:t>
            </a:r>
            <a:r>
              <a:rPr lang="en-AU" sz="2000" i="1" dirty="0" err="1"/>
              <a:t>vous</a:t>
            </a:r>
            <a:r>
              <a:rPr lang="en-AU" sz="2000" i="1" dirty="0"/>
              <a:t> plait</a:t>
            </a:r>
            <a:r>
              <a:rPr lang="en-AU" sz="2000" dirty="0"/>
              <a:t> in French) and means please reply. </a:t>
            </a:r>
          </a:p>
          <a:p>
            <a:pPr marL="285750" lvl="0" indent="-285750">
              <a:buFont typeface="Arial" panose="020B0604020202020204" pitchFamily="34" charset="0"/>
              <a:buChar char="•"/>
            </a:pPr>
            <a:r>
              <a:rPr lang="en-AU" sz="2000" dirty="0"/>
              <a:t>You should reply whether you intend to go or not. </a:t>
            </a:r>
          </a:p>
          <a:p>
            <a:pPr marL="285750" lvl="0" indent="-285750">
              <a:buFont typeface="Arial" panose="020B0604020202020204" pitchFamily="34" charset="0"/>
              <a:buChar char="•"/>
            </a:pPr>
            <a:r>
              <a:rPr lang="en-AU" sz="2000" dirty="0"/>
              <a:t>The invitation will tell you how to reply and when the reply is expected. If your host invites the whole family, you should tell your host how many people would go. Usually a family is the parents and their children. </a:t>
            </a:r>
          </a:p>
        </p:txBody>
      </p:sp>
    </p:spTree>
  </p:cSld>
  <p:clrMapOvr>
    <a:masterClrMapping/>
  </p:clrMapOvr>
  <p:transition>
    <p:cover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4" name="Rectangle 3"/>
          <p:cNvSpPr/>
          <p:nvPr/>
        </p:nvSpPr>
        <p:spPr>
          <a:xfrm>
            <a:off x="110838" y="1587395"/>
            <a:ext cx="8859979" cy="3139321"/>
          </a:xfrm>
          <a:prstGeom prst="rect">
            <a:avLst/>
          </a:prstGeom>
        </p:spPr>
        <p:txBody>
          <a:bodyPr wrap="square">
            <a:spAutoFit/>
          </a:bodyPr>
          <a:lstStyle/>
          <a:p>
            <a:pPr lvl="0"/>
            <a:endParaRPr lang="en-AU" sz="2000" b="1" dirty="0"/>
          </a:p>
          <a:p>
            <a:pPr lvl="0"/>
            <a:r>
              <a:rPr lang="en-AU" sz="2000" b="1" dirty="0"/>
              <a:t>What if I do accept an invitation? </a:t>
            </a:r>
          </a:p>
          <a:p>
            <a:pPr lvl="0"/>
            <a:endParaRPr lang="en-AU" sz="2000" b="1" dirty="0"/>
          </a:p>
          <a:p>
            <a:pPr marL="285750" lvl="0" indent="-285750">
              <a:buFont typeface="Arial" panose="020B0604020202020204" pitchFamily="34" charset="0"/>
              <a:buChar char="•"/>
            </a:pPr>
            <a:r>
              <a:rPr lang="en-AU" sz="2000" dirty="0"/>
              <a:t>When you accept an invitation to a meal, it is also usual to tell the host what you cannot eat. </a:t>
            </a:r>
          </a:p>
          <a:p>
            <a:pPr marL="285750" lvl="0" indent="-285750">
              <a:buFont typeface="Arial" panose="020B0604020202020204" pitchFamily="34" charset="0"/>
              <a:buChar char="•"/>
            </a:pPr>
            <a:r>
              <a:rPr lang="en-AU" sz="2000" dirty="0"/>
              <a:t>It is perfectly okay to say that you are a vegetarian and do not eat meat or that you are Muslim or Jewish and do not eat pork. </a:t>
            </a:r>
          </a:p>
          <a:p>
            <a:pPr marL="285750" lvl="0" indent="-285750">
              <a:buFont typeface="Arial" panose="020B0604020202020204" pitchFamily="34" charset="0"/>
              <a:buChar char="•"/>
            </a:pPr>
            <a:r>
              <a:rPr lang="en-AU" sz="2000" b="1" dirty="0"/>
              <a:t>It is not polite to arrive late</a:t>
            </a:r>
            <a:r>
              <a:rPr lang="en-AU" sz="2000" dirty="0"/>
              <a:t> and you should make a telephone call to your host to explain if you are going to be late. </a:t>
            </a:r>
          </a:p>
          <a:p>
            <a:pPr lvl="0"/>
            <a:r>
              <a:rPr lang="en-AU" b="1" dirty="0"/>
              <a:t> </a:t>
            </a:r>
            <a:endParaRPr lang="en-AU" dirty="0"/>
          </a:p>
        </p:txBody>
      </p:sp>
    </p:spTree>
  </p:cSld>
  <p:clrMapOvr>
    <a:masterClrMapping/>
  </p:clrMapOvr>
  <p:transition>
    <p:pull dir="l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4" name="Rectangle 3"/>
          <p:cNvSpPr/>
          <p:nvPr/>
        </p:nvSpPr>
        <p:spPr>
          <a:xfrm>
            <a:off x="110838" y="1587395"/>
            <a:ext cx="8859979" cy="4708981"/>
          </a:xfrm>
          <a:prstGeom prst="rect">
            <a:avLst/>
          </a:prstGeom>
        </p:spPr>
        <p:txBody>
          <a:bodyPr wrap="square">
            <a:spAutoFit/>
          </a:bodyPr>
          <a:lstStyle/>
          <a:p>
            <a:pPr lvl="0"/>
            <a:r>
              <a:rPr lang="en-AU" sz="2000" b="1" dirty="0"/>
              <a:t> </a:t>
            </a:r>
            <a:endParaRPr lang="en-AU" sz="2000" dirty="0"/>
          </a:p>
          <a:p>
            <a:pPr lvl="0"/>
            <a:r>
              <a:rPr lang="en-AU" sz="2000" b="1" dirty="0"/>
              <a:t>What if I cannot accept an invitation? </a:t>
            </a:r>
          </a:p>
          <a:p>
            <a:pPr lvl="0"/>
            <a:endParaRPr lang="en-AU" sz="2000" b="1" dirty="0"/>
          </a:p>
          <a:p>
            <a:pPr marL="285750" lvl="0" indent="-285750">
              <a:buFont typeface="Arial" panose="020B0604020202020204" pitchFamily="34" charset="0"/>
              <a:buChar char="•"/>
            </a:pPr>
            <a:r>
              <a:rPr lang="en-AU" sz="2000" dirty="0"/>
              <a:t>You may not always be able to accept an invitation. </a:t>
            </a:r>
          </a:p>
          <a:p>
            <a:pPr marL="285750" lvl="0" indent="-285750">
              <a:buFont typeface="Arial" panose="020B0604020202020204" pitchFamily="34" charset="0"/>
              <a:buChar char="•"/>
            </a:pPr>
            <a:r>
              <a:rPr lang="en-AU" sz="2000" dirty="0"/>
              <a:t>The best way to refuse is to say, 'thank you, unfortunately I/we have other plans at that time'. </a:t>
            </a:r>
          </a:p>
          <a:p>
            <a:pPr marL="285750" lvl="0" indent="-285750">
              <a:buFont typeface="Arial" panose="020B0604020202020204" pitchFamily="34" charset="0"/>
              <a:buChar char="•"/>
            </a:pPr>
            <a:r>
              <a:rPr lang="en-AU" sz="2000" dirty="0"/>
              <a:t>To say that you are too busy may seem extremely rude, even if it is true. </a:t>
            </a:r>
          </a:p>
          <a:p>
            <a:pPr marL="285750" lvl="0" indent="-285750">
              <a:buFont typeface="Arial" panose="020B0604020202020204" pitchFamily="34" charset="0"/>
              <a:buChar char="•"/>
            </a:pPr>
            <a:r>
              <a:rPr lang="en-AU" sz="2000" dirty="0"/>
              <a:t>Once you accept an invitation, you should only cancel if something arises where you cannot go. You should also explain the reason to your host. </a:t>
            </a:r>
          </a:p>
          <a:p>
            <a:pPr marL="285750" lvl="0" indent="-285750">
              <a:buFont typeface="Arial" panose="020B0604020202020204" pitchFamily="34" charset="0"/>
              <a:buChar char="•"/>
            </a:pPr>
            <a:r>
              <a:rPr lang="en-AU" sz="2000" dirty="0"/>
              <a:t>Sometimes it is best not to accept an invitation right away and to ask your host whether they would mind if you check your plans and reply to them later. </a:t>
            </a:r>
          </a:p>
          <a:p>
            <a:r>
              <a:rPr lang="en-AU" sz="2000" dirty="0"/>
              <a:t>(Source: Department of Immigration &amp; Citizenship)</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785652"/>
          </a:xfrm>
          <a:prstGeom prst="rect">
            <a:avLst/>
          </a:prstGeom>
        </p:spPr>
        <p:txBody>
          <a:bodyPr wrap="square">
            <a:spAutoFit/>
          </a:bodyPr>
          <a:lstStyle/>
          <a:p>
            <a:r>
              <a:rPr lang="en-AU" sz="2400" b="1" dirty="0"/>
              <a:t>Tipping</a:t>
            </a:r>
            <a:endParaRPr lang="en-AU" sz="2400" dirty="0"/>
          </a:p>
          <a:p>
            <a:endParaRPr lang="en-AU" sz="2400" dirty="0"/>
          </a:p>
          <a:p>
            <a:pPr marL="285750" indent="-285750">
              <a:buFont typeface="Arial" panose="020B0604020202020204" pitchFamily="34" charset="0"/>
              <a:buChar char="•"/>
            </a:pPr>
            <a:r>
              <a:rPr lang="en-AU" sz="2400" dirty="0"/>
              <a:t>Tipping is not generally expected or practiced in Australia. </a:t>
            </a:r>
          </a:p>
          <a:p>
            <a:pPr marL="285750" indent="-285750">
              <a:buFont typeface="Arial" panose="020B0604020202020204" pitchFamily="34" charset="0"/>
              <a:buChar char="•"/>
            </a:pPr>
            <a:r>
              <a:rPr lang="en-AU" sz="2400" dirty="0"/>
              <a:t>This is because throughout Australia, service industry staff are covered by minimum wage laws and therefore do not rely on tips for their income.  </a:t>
            </a:r>
          </a:p>
          <a:p>
            <a:pPr marL="285750" indent="-285750">
              <a:buFont typeface="Arial" panose="020B0604020202020204" pitchFamily="34" charset="0"/>
              <a:buChar char="•"/>
            </a:pPr>
            <a:r>
              <a:rPr lang="en-AU" sz="2400" dirty="0"/>
              <a:t>However, it is acceptable to leave a small amount (perhaps 10%) should you feel you have received exceptional service.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pic>
        <p:nvPicPr>
          <p:cNvPr id="8193" name="Picture 80" descr="Description: Aussie%20Girls">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136322"/>
            <a:ext cx="1371600" cy="914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4"/>
          <p:cNvSpPr>
            <a:spLocks noChangeArrowheads="1"/>
          </p:cNvSpPr>
          <p:nvPr/>
        </p:nvSpPr>
        <p:spPr bwMode="auto">
          <a:xfrm>
            <a:off x="152400" y="1618294"/>
            <a:ext cx="8929253"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Public Holidays &amp; Special Celebrations: </a:t>
            </a:r>
            <a:endParaRPr kumimoji="0" lang="en-AU" sz="2000" b="0" i="0" u="none" strike="noStrike" cap="none" normalizeH="0" baseline="0" dirty="0">
              <a:ln>
                <a:noFill/>
              </a:ln>
              <a:solidFill>
                <a:schemeClr val="tx1"/>
              </a:solidFill>
              <a:effectLst/>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AU" sz="20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Australians hold certain days each year as special days of national meaning.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AU" sz="20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Most States and Territories observe some of the public holidays on the same date.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AU" sz="2000" b="0" i="0" u="none" strike="noStrike" cap="none" normalizeH="0" baseline="0" dirty="0">
                <a:ln>
                  <a:noFill/>
                </a:ln>
                <a:solidFill>
                  <a:srgbClr val="000000"/>
                </a:solidFill>
                <a:effectLst/>
                <a:ea typeface="Times New Roman" panose="02020603050405020304" pitchFamily="18" charset="0"/>
                <a:cs typeface="Arial" panose="020B0604020202020204" pitchFamily="34" charset="0"/>
              </a:rPr>
              <a:t>In larger cities, most shops, restaurants and public transport continue to operate on public holidays. In smaller towns, most shops and restaurants close.</a:t>
            </a: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AU"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New Year</a:t>
            </a:r>
          </a:p>
          <a:p>
            <a:pPr marL="342900" lvl="0" indent="-342900" fontAlgn="base">
              <a:spcBef>
                <a:spcPct val="0"/>
              </a:spcBef>
              <a:spcAft>
                <a:spcPct val="0"/>
              </a:spcAft>
              <a:buFont typeface="Arial" panose="020B0604020202020204" pitchFamily="34" charset="0"/>
              <a:buChar char="•"/>
            </a:pPr>
            <a:r>
              <a:rPr lang="en-AU" sz="2000" dirty="0">
                <a:ea typeface="Times New Roman" panose="02020603050405020304" pitchFamily="18" charset="0"/>
                <a:cs typeface="Arial" panose="020B0604020202020204" pitchFamily="34" charset="0"/>
              </a:rPr>
              <a:t>Australians love to celebrate New Year.  </a:t>
            </a:r>
          </a:p>
          <a:p>
            <a:pPr marL="342900" lvl="0" indent="-342900" fontAlgn="base">
              <a:spcBef>
                <a:spcPct val="0"/>
              </a:spcBef>
              <a:spcAft>
                <a:spcPct val="0"/>
              </a:spcAft>
              <a:buFont typeface="Arial" panose="020B0604020202020204" pitchFamily="34" charset="0"/>
              <a:buChar char="•"/>
            </a:pPr>
            <a:r>
              <a:rPr lang="en-AU" sz="2000" dirty="0">
                <a:ea typeface="Times New Roman" panose="02020603050405020304" pitchFamily="18" charset="0"/>
                <a:cs typeface="Arial" panose="020B0604020202020204" pitchFamily="34" charset="0"/>
              </a:rPr>
              <a:t>There are festivals, celebrations and parties all over the country to welcome in the New Year. </a:t>
            </a:r>
          </a:p>
          <a:p>
            <a:pPr marL="342900" lvl="0" indent="-342900" fontAlgn="base">
              <a:spcBef>
                <a:spcPct val="0"/>
              </a:spcBef>
              <a:spcAft>
                <a:spcPct val="0"/>
              </a:spcAft>
              <a:buFont typeface="Arial" panose="020B0604020202020204" pitchFamily="34" charset="0"/>
              <a:buChar char="•"/>
            </a:pPr>
            <a:r>
              <a:rPr lang="en-AU" sz="2000" dirty="0">
                <a:ea typeface="Times New Roman" panose="02020603050405020304" pitchFamily="18" charset="0"/>
                <a:cs typeface="Arial" panose="020B0604020202020204" pitchFamily="34" charset="0"/>
              </a:rPr>
              <a:t>Sydney Harbour and Sydney Harbour Bridge have become synonymous with New Year celebrations in Australia the fireworks display is considered to be one of the best in the world. </a:t>
            </a:r>
            <a:r>
              <a:rPr lang="en-AU" sz="2000" b="1" dirty="0">
                <a:ea typeface="Times New Roman" panose="02020603050405020304" pitchFamily="18" charset="0"/>
                <a:cs typeface="Arial" panose="020B0604020202020204" pitchFamily="34" charset="0"/>
              </a:rPr>
              <a:t>January 1</a:t>
            </a:r>
            <a:r>
              <a:rPr lang="en-AU" sz="2000" dirty="0">
                <a:ea typeface="Times New Roman" panose="02020603050405020304" pitchFamily="18" charset="0"/>
                <a:cs typeface="Arial" panose="020B0604020202020204" pitchFamily="34" charset="0"/>
              </a:rPr>
              <a:t> is a public holiday. </a:t>
            </a:r>
            <a:endParaRPr lang="en-AU" sz="2000" dirty="0">
              <a:cs typeface="Arial" panose="020B0604020202020204" pitchFamily="34" charset="0"/>
            </a:endParaRP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pic>
        <p:nvPicPr>
          <p:cNvPr id="8193" name="Picture 80" descr="Description: Aussie%20Girls">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200" y="136322"/>
            <a:ext cx="1371600" cy="9144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4" name="Rectangle 3"/>
          <p:cNvSpPr/>
          <p:nvPr/>
        </p:nvSpPr>
        <p:spPr>
          <a:xfrm>
            <a:off x="152400" y="1630493"/>
            <a:ext cx="8846126" cy="4801314"/>
          </a:xfrm>
          <a:prstGeom prst="rect">
            <a:avLst/>
          </a:prstGeom>
        </p:spPr>
        <p:txBody>
          <a:bodyPr wrap="square">
            <a:spAutoFit/>
          </a:bodyPr>
          <a:lstStyle/>
          <a:p>
            <a:pPr lvl="0" eaLnBrk="0" fontAlgn="base" hangingPunct="0">
              <a:spcBef>
                <a:spcPct val="0"/>
              </a:spcBef>
              <a:spcAft>
                <a:spcPct val="0"/>
              </a:spcAft>
            </a:pPr>
            <a:r>
              <a:rPr lang="en-AU" b="1" dirty="0">
                <a:ea typeface="Times New Roman" panose="02020603050405020304" pitchFamily="18" charset="0"/>
                <a:cs typeface="Arial" panose="020B0604020202020204" pitchFamily="34" charset="0"/>
              </a:rPr>
              <a:t>Australia Day</a:t>
            </a:r>
            <a:endParaRPr lang="en-AU"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en-AU" dirty="0">
                <a:solidFill>
                  <a:srgbClr val="000000"/>
                </a:solidFill>
                <a:ea typeface="Times New Roman" panose="02020603050405020304" pitchFamily="18" charset="0"/>
                <a:cs typeface="Arial" panose="020B0604020202020204" pitchFamily="34" charset="0"/>
              </a:rPr>
              <a:t>Australia Day, </a:t>
            </a:r>
            <a:r>
              <a:rPr lang="en-AU" b="1" dirty="0">
                <a:solidFill>
                  <a:srgbClr val="000000"/>
                </a:solidFill>
                <a:ea typeface="Times New Roman" panose="02020603050405020304" pitchFamily="18" charset="0"/>
                <a:cs typeface="Arial" panose="020B0604020202020204" pitchFamily="34" charset="0"/>
              </a:rPr>
              <a:t>January 26</a:t>
            </a:r>
            <a:r>
              <a:rPr lang="en-AU" dirty="0">
                <a:solidFill>
                  <a:srgbClr val="000000"/>
                </a:solidFill>
                <a:ea typeface="Times New Roman" panose="02020603050405020304" pitchFamily="18" charset="0"/>
                <a:cs typeface="Arial" panose="020B0604020202020204" pitchFamily="34" charset="0"/>
              </a:rPr>
              <a:t>, is the day we as a people and place celebrate our nationhood. The day is a public holiday. The day marks the founding of the first settlement in our nation by European people.</a:t>
            </a:r>
          </a:p>
          <a:p>
            <a:r>
              <a:rPr lang="en-AU" b="1" dirty="0"/>
              <a:t>Easter</a:t>
            </a:r>
          </a:p>
          <a:p>
            <a:pPr marL="285750" indent="-285750">
              <a:buFont typeface="Arial" panose="020B0604020202020204" pitchFamily="34" charset="0"/>
              <a:buChar char="•"/>
            </a:pPr>
            <a:r>
              <a:rPr lang="en-AU" dirty="0"/>
              <a:t>Easter commemorates the resurrection (return to life) of Jesus Christ following his death by crucifixion. It is the most significant event of the Christian calendar. </a:t>
            </a:r>
          </a:p>
          <a:p>
            <a:pPr marL="285750" indent="-285750">
              <a:buFont typeface="Arial" panose="020B0604020202020204" pitchFamily="34" charset="0"/>
              <a:buChar char="•"/>
            </a:pPr>
            <a:r>
              <a:rPr lang="en-AU" dirty="0"/>
              <a:t>In addition to its religious significance, Easter in Australia is enjoyed as a four-day holiday weekend starting on Good Friday and ending on Easter Monday.  </a:t>
            </a:r>
          </a:p>
          <a:p>
            <a:pPr marL="285750" indent="-285750">
              <a:buFont typeface="Arial" panose="020B0604020202020204" pitchFamily="34" charset="0"/>
              <a:buChar char="•"/>
            </a:pPr>
            <a:r>
              <a:rPr lang="en-AU" dirty="0"/>
              <a:t>This extra-long weekend is an opportunity for Australians to take a mini-holiday, or get together with family and friends. </a:t>
            </a:r>
          </a:p>
          <a:p>
            <a:pPr marL="285750" indent="-285750">
              <a:buFont typeface="Arial" panose="020B0604020202020204" pitchFamily="34" charset="0"/>
              <a:buChar char="•"/>
            </a:pPr>
            <a:r>
              <a:rPr lang="en-AU" dirty="0"/>
              <a:t>Easter often coincides with school holidays, so many people with school aged children incorporate Easter into a longer family holiday. </a:t>
            </a:r>
          </a:p>
          <a:p>
            <a:pPr marL="285750" indent="-285750">
              <a:buFont typeface="Arial" panose="020B0604020202020204" pitchFamily="34" charset="0"/>
              <a:buChar char="•"/>
            </a:pPr>
            <a:r>
              <a:rPr lang="en-AU" dirty="0"/>
              <a:t>Easter is the busiest time for domestic air travel in Australia, and a very popular time for gatherings such as weddings and christenings. </a:t>
            </a:r>
            <a:endParaRPr lang="en-AU" dirty="0">
              <a:cs typeface="Arial" panose="020B0604020202020204" pitchFamily="34" charset="0"/>
            </a:endParaRPr>
          </a:p>
        </p:txBody>
      </p:sp>
    </p:spTree>
  </p:cSld>
  <p:clrMapOvr>
    <a:masterClrMapping/>
  </p:clrMapOvr>
  <p:transition>
    <p:cover dir="l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pic>
        <p:nvPicPr>
          <p:cNvPr id="13314" name="Picture 78" descr="Description: Hot_cross_buns">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77449" y="1620435"/>
            <a:ext cx="1295400" cy="8572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4"/>
          <p:cNvSpPr>
            <a:spLocks noChangeArrowheads="1"/>
          </p:cNvSpPr>
          <p:nvPr/>
        </p:nvSpPr>
        <p:spPr bwMode="auto">
          <a:xfrm>
            <a:off x="192147" y="1633429"/>
            <a:ext cx="8745849"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AU"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Easter Traditions</a:t>
            </a: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tabLst>
                <a:tab pos="228600" algn="l"/>
              </a:tabLst>
            </a:pPr>
            <a:r>
              <a:rPr kumimoji="0" lang="en-AU"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Shrove Tuesday or Pancake Day:</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Shrove Tuesday is the last day before Lent.</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In earlier days there were many foods that observant Christians would not eat during Lent such as meat and fish, eggs, and milky foods.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So that no food was wasted, families would have a feast on the </a:t>
            </a:r>
            <a:r>
              <a:rPr kumimoji="0" lang="en-AU" sz="2000" b="0" i="0" u="none" strike="noStrike" cap="none" normalizeH="0" baseline="0" dirty="0" err="1">
                <a:ln>
                  <a:noFill/>
                </a:ln>
                <a:solidFill>
                  <a:schemeClr val="tx1"/>
                </a:solidFill>
                <a:effectLst/>
                <a:ea typeface="Times New Roman" panose="02020603050405020304" pitchFamily="18" charset="0"/>
                <a:cs typeface="Arial" panose="020B0604020202020204" pitchFamily="34" charset="0"/>
              </a:rPr>
              <a:t>shroving</a:t>
            </a:r>
            <a:r>
              <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 Tuesday, and eat up all the foods that wouldn't last the forty days of Lent without going off.</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kumimoji="0" lang="en-US"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Pancakes became associated with Shrove Tuesday because they were a dish that could use up perishable foodstuffs such as eggs, fats and milk, with just the addition of flour.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kumimoji="0" lang="en-US"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Many Australian groups and communities make and share pancakes on Shrove Tuesday. Selling pancakes to raise money for charity is also a popular activity.</a:t>
            </a:r>
            <a:r>
              <a:rPr lang="en-AU" sz="2000" dirty="0">
                <a:latin typeface="Arial" panose="020B0604020202020204" pitchFamily="34" charset="0"/>
                <a:ea typeface="Times New Roman" panose="02020603050405020304" pitchFamily="18" charset="0"/>
                <a:cs typeface="Arial" panose="020B0604020202020204" pitchFamily="34" charset="0"/>
              </a:rPr>
              <a:t>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lang="en-AU" sz="2000" dirty="0">
                <a:latin typeface="Arial" panose="020B0604020202020204" pitchFamily="34" charset="0"/>
                <a:ea typeface="Times New Roman" panose="02020603050405020304" pitchFamily="18" charset="0"/>
                <a:cs typeface="Arial" panose="020B0604020202020204" pitchFamily="34" charset="0"/>
              </a:rPr>
              <a:t>They are available in bakeries and stores many weeks before Easter.</a:t>
            </a:r>
            <a:endParaRPr lang="en-AU" sz="1600" dirty="0">
              <a:latin typeface="Arial" panose="020B0604020202020204" pitchFamily="34" charset="0"/>
              <a:cs typeface="Arial" panose="020B0604020202020204" pitchFamily="34" charset="0"/>
            </a:endParaRPr>
          </a:p>
        </p:txBody>
      </p:sp>
    </p:spTree>
  </p:cSld>
  <p:clrMapOvr>
    <a:masterClrMapping/>
  </p:clrMapOvr>
  <p:transition>
    <p:pull dir="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4"/>
          <p:cNvSpPr>
            <a:spLocks noChangeArrowheads="1"/>
          </p:cNvSpPr>
          <p:nvPr/>
        </p:nvSpPr>
        <p:spPr bwMode="auto">
          <a:xfrm>
            <a:off x="187036" y="1454343"/>
            <a:ext cx="8745849"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AU"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Easter Traditions</a:t>
            </a:r>
            <a:endParaRPr kumimoji="0" lang="en-AU" sz="2000" b="0" i="0" u="none" strike="noStrike" cap="none" normalizeH="0" baseline="0" dirty="0">
              <a:ln>
                <a:noFill/>
              </a:ln>
              <a:solidFill>
                <a:schemeClr val="tx1"/>
              </a:solidFill>
              <a:effectLst/>
              <a:cs typeface="Arial" panose="020B0604020202020204" pitchFamily="34"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lang="en-US" sz="2000" dirty="0">
                <a:ea typeface="Times New Roman" panose="02020603050405020304" pitchFamily="18" charset="0"/>
                <a:cs typeface="Arial" panose="020B0604020202020204" pitchFamily="34" charset="0"/>
              </a:rPr>
              <a:t>A recent variation on the traditional fruit bun has become popular in Australia. </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228600" algn="l"/>
              </a:tabLst>
            </a:pPr>
            <a:r>
              <a:rPr lang="en-US" sz="2000" dirty="0">
                <a:ea typeface="Times New Roman" panose="02020603050405020304" pitchFamily="18" charset="0"/>
                <a:cs typeface="Arial" panose="020B0604020202020204" pitchFamily="34" charset="0"/>
              </a:rPr>
              <a:t>A chocolate version is made with the same spiced mixture, but cocoa is added to the dough and chocolate </a:t>
            </a:r>
            <a:r>
              <a:rPr lang="en-AU" sz="2000" dirty="0">
                <a:ea typeface="Times New Roman" panose="02020603050405020304" pitchFamily="18" charset="0"/>
                <a:cs typeface="Arial" panose="020B0604020202020204" pitchFamily="34" charset="0"/>
              </a:rPr>
              <a:t>chips replace the dried fruit. </a:t>
            </a:r>
            <a:endParaRPr lang="en-AU" sz="2000" dirty="0">
              <a:cs typeface="Arial" panose="020B0604020202020204" pitchFamily="34" charset="0"/>
            </a:endParaRPr>
          </a:p>
          <a:p>
            <a:pPr lvl="0" eaLnBrk="0" fontAlgn="base" hangingPunct="0">
              <a:spcBef>
                <a:spcPct val="0"/>
              </a:spcBef>
              <a:spcAft>
                <a:spcPct val="0"/>
              </a:spcAft>
              <a:tabLst>
                <a:tab pos="228600" algn="l"/>
              </a:tabLst>
            </a:pPr>
            <a:endParaRPr lang="en-AU" sz="2000" b="1" dirty="0">
              <a:ea typeface="Times New Roman" panose="02020603050405020304" pitchFamily="18" charset="0"/>
              <a:cs typeface="Arial" panose="020B0604020202020204" pitchFamily="34" charset="0"/>
            </a:endParaRPr>
          </a:p>
          <a:p>
            <a:pPr lvl="0" eaLnBrk="0" fontAlgn="base" hangingPunct="0">
              <a:spcBef>
                <a:spcPct val="0"/>
              </a:spcBef>
              <a:spcAft>
                <a:spcPct val="0"/>
              </a:spcAft>
              <a:tabLst>
                <a:tab pos="228600" algn="l"/>
              </a:tabLst>
            </a:pPr>
            <a:r>
              <a:rPr lang="en-AU" sz="2000" b="1" dirty="0">
                <a:ea typeface="Times New Roman" panose="02020603050405020304" pitchFamily="18" charset="0"/>
                <a:cs typeface="Arial" panose="020B0604020202020204" pitchFamily="34" charset="0"/>
              </a:rPr>
              <a:t>Easter Eggs:</a:t>
            </a:r>
            <a:r>
              <a:rPr lang="en-AU" sz="2000" dirty="0">
                <a:ea typeface="Times New Roman" panose="02020603050405020304" pitchFamily="18" charset="0"/>
                <a:cs typeface="Arial" panose="020B0604020202020204" pitchFamily="34" charset="0"/>
              </a:rPr>
              <a:t> </a:t>
            </a:r>
          </a:p>
          <a:p>
            <a:pPr marL="342900" lvl="0" indent="-342900"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Eggs, symbolising new life, have long been associated with the Easter festival. </a:t>
            </a:r>
          </a:p>
          <a:p>
            <a:pPr marL="342900" lvl="0" indent="-342900"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Chocolate Easter eggs are a favourite part of Easter in Australia. </a:t>
            </a:r>
          </a:p>
          <a:p>
            <a:pPr marL="342900" lvl="0" indent="-342900"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Some families and community groups organise Easter egg hunts for children in parks and recreational areas. </a:t>
            </a:r>
          </a:p>
          <a:p>
            <a:pPr marL="342900" lvl="0" indent="-342900"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Easter eggs are traditionally eaten on Easter Sunday, however stores start stocking Easter treats well before the Easter holiday period.</a:t>
            </a:r>
            <a:endPar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endParaRPr>
          </a:p>
        </p:txBody>
      </p:sp>
    </p:spTree>
  </p:cSld>
  <p:clrMapOvr>
    <a:masterClrMapping/>
  </p:clrMapOvr>
  <p:transition>
    <p:push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4" name="Rectangle 3"/>
          <p:cNvSpPr/>
          <p:nvPr/>
        </p:nvSpPr>
        <p:spPr>
          <a:xfrm>
            <a:off x="251520" y="1628800"/>
            <a:ext cx="8676964" cy="5062924"/>
          </a:xfrm>
          <a:prstGeom prst="rect">
            <a:avLst/>
          </a:prstGeom>
        </p:spPr>
        <p:txBody>
          <a:bodyPr wrap="square">
            <a:spAutoFit/>
          </a:bodyPr>
          <a:lstStyle/>
          <a:p>
            <a:pPr lvl="0" eaLnBrk="0" fontAlgn="base" hangingPunct="0">
              <a:spcBef>
                <a:spcPct val="0"/>
              </a:spcBef>
              <a:spcAft>
                <a:spcPct val="0"/>
              </a:spcAft>
              <a:tabLst>
                <a:tab pos="228600" algn="l"/>
              </a:tabLst>
            </a:pPr>
            <a:r>
              <a:rPr lang="en-AU" sz="1900" b="1" dirty="0">
                <a:ea typeface="Times New Roman" panose="02020603050405020304" pitchFamily="18" charset="0"/>
                <a:cs typeface="Arial" panose="020B0604020202020204" pitchFamily="34" charset="0"/>
              </a:rPr>
              <a:t>The Easter Bunny</a:t>
            </a:r>
          </a:p>
          <a:p>
            <a:pPr marL="342900" lvl="0" indent="-34290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Early on Easter Sunday morning, the Easter Bunny 'delivers' chocolate Easter eggs to children in Australia, as he does in many parts of the world.</a:t>
            </a:r>
          </a:p>
          <a:p>
            <a:pPr eaLnBrk="0" fontAlgn="base" hangingPunct="0">
              <a:spcBef>
                <a:spcPct val="0"/>
              </a:spcBef>
              <a:spcAft>
                <a:spcPct val="0"/>
              </a:spcAft>
              <a:tabLst>
                <a:tab pos="228600" algn="l"/>
              </a:tabLst>
            </a:pPr>
            <a:endParaRPr lang="en-AU" sz="1900" b="1" dirty="0">
              <a:ea typeface="Times New Roman" panose="02020603050405020304" pitchFamily="18" charset="0"/>
              <a:cs typeface="Arial" panose="020B0604020202020204" pitchFamily="34" charset="0"/>
            </a:endParaRPr>
          </a:p>
          <a:p>
            <a:pPr eaLnBrk="0" fontAlgn="base" hangingPunct="0">
              <a:spcBef>
                <a:spcPct val="0"/>
              </a:spcBef>
              <a:spcAft>
                <a:spcPct val="0"/>
              </a:spcAft>
              <a:tabLst>
                <a:tab pos="228600" algn="l"/>
              </a:tabLst>
            </a:pPr>
            <a:r>
              <a:rPr lang="en-AU" sz="1900" b="1" dirty="0">
                <a:ea typeface="Times New Roman" panose="02020603050405020304" pitchFamily="18" charset="0"/>
                <a:cs typeface="Arial" panose="020B0604020202020204" pitchFamily="34" charset="0"/>
              </a:rPr>
              <a:t>Hot Cross Buns</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Hot cross buns are sweet, spiced buns made with dried fruit and leavened with yeast. </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A cross, the symbol of Christ, is placed on top of the buns, either with pastry or a simple mixture of flour and water. </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The buns are traditionally eaten on Good Friday; however in Australia</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The rabbit and the hare have long been associated with fertility, and have therefore been associated with spring and spring festivals. </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The rabbit as a symbol of Easter seems to have originated in Germany where it was first recorded in writings in the 16th century. </a:t>
            </a:r>
          </a:p>
          <a:p>
            <a:pPr marL="285750" indent="-285750" eaLnBrk="0" fontAlgn="base" hangingPunct="0">
              <a:spcBef>
                <a:spcPct val="0"/>
              </a:spcBef>
              <a:spcAft>
                <a:spcPct val="0"/>
              </a:spcAft>
              <a:buFont typeface="Arial" panose="020B0604020202020204" pitchFamily="34" charset="0"/>
              <a:buChar char="•"/>
              <a:tabLst>
                <a:tab pos="228600" algn="l"/>
              </a:tabLst>
            </a:pPr>
            <a:r>
              <a:rPr lang="en-AU" sz="1900" dirty="0">
                <a:ea typeface="Times New Roman" panose="02020603050405020304" pitchFamily="18" charset="0"/>
                <a:cs typeface="Arial" panose="020B0604020202020204" pitchFamily="34" charset="0"/>
              </a:rPr>
              <a:t>The first edible Easter bunnies, made from sugared pastry, were made in Germany in the 19th century. </a:t>
            </a:r>
            <a:endParaRPr lang="en-AU" sz="1900" dirty="0">
              <a:cs typeface="Arial" panose="020B0604020202020204" pitchFamily="34" charset="0"/>
            </a:endParaRPr>
          </a:p>
        </p:txBody>
      </p:sp>
    </p:spTree>
  </p:cSld>
  <p:clrMapOvr>
    <a:masterClrMapping/>
  </p:clrMapOvr>
  <p:transition>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AU" sz="4000" b="1" dirty="0"/>
              <a:t>AUSTRALIAN CLIMATE</a:t>
            </a:r>
            <a:endParaRPr lang="en-US" sz="4000" b="1" dirty="0"/>
          </a:p>
        </p:txBody>
      </p:sp>
      <p:sp>
        <p:nvSpPr>
          <p:cNvPr id="17409" name="Rectangle 1"/>
          <p:cNvSpPr>
            <a:spLocks noChangeArrowheads="1"/>
          </p:cNvSpPr>
          <p:nvPr/>
        </p:nvSpPr>
        <p:spPr bwMode="auto">
          <a:xfrm>
            <a:off x="381000" y="3789040"/>
            <a:ext cx="8763000" cy="58477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433" name="Rectangle 1"/>
          <p:cNvSpPr>
            <a:spLocks noChangeArrowheads="1"/>
          </p:cNvSpPr>
          <p:nvPr/>
        </p:nvSpPr>
        <p:spPr bwMode="auto">
          <a:xfrm>
            <a:off x="179512" y="2965594"/>
            <a:ext cx="8686800" cy="3416320"/>
          </a:xfrm>
          <a:prstGeom prst="rect">
            <a:avLst/>
          </a:prstGeom>
          <a:noFill/>
          <a:ln w="9525">
            <a:noFill/>
            <a:miter lim="800000"/>
          </a:ln>
          <a:effectLst/>
        </p:spPr>
        <p:txBody>
          <a:bodyPr vert="horz" wrap="square" lIns="91440" tIns="45720" rIns="91440" bIns="45720" numCol="1" anchor="ctr" anchorCtr="0" compatLnSpc="1">
            <a:spAutoFit/>
          </a:bodyPr>
          <a:lstStyle/>
          <a:p>
            <a:pPr>
              <a:buFont typeface="Arial" panose="020B0604020202020204" pitchFamily="34" charset="0"/>
              <a:buChar char="•"/>
            </a:pPr>
            <a:r>
              <a:rPr lang="en-IN" sz="2400" dirty="0"/>
              <a:t> Because Aus is such a large country, its weather varies significantly in different parts of the continent</a:t>
            </a:r>
          </a:p>
          <a:p>
            <a:pPr>
              <a:buFont typeface="Arial" panose="020B0604020202020204" pitchFamily="34" charset="0"/>
              <a:buChar char="•"/>
            </a:pPr>
            <a:r>
              <a:rPr lang="en-IN" sz="2400" dirty="0"/>
              <a:t>The wet season lasts about six months in summer and spring</a:t>
            </a:r>
          </a:p>
          <a:p>
            <a:pPr>
              <a:buFont typeface="Arial" panose="020B0604020202020204" pitchFamily="34" charset="0"/>
              <a:buChar char="•"/>
            </a:pPr>
            <a:r>
              <a:rPr lang="en-IN" sz="2400" dirty="0"/>
              <a:t>The temp in Aus changes with the seasons, but in general it ranges between highs of 50 degrees Celsius to lows of sub-zero temperatures. </a:t>
            </a:r>
          </a:p>
          <a:p>
            <a:pPr>
              <a:buFont typeface="Arial" panose="020B0604020202020204" pitchFamily="34" charset="0"/>
              <a:buChar char="•"/>
            </a:pPr>
            <a:r>
              <a:rPr lang="en-IN" sz="2400" dirty="0"/>
              <a:t>Aus is the driest inhabited continent. Water is a very precious resource to Australians.  </a:t>
            </a:r>
          </a:p>
        </p:txBody>
      </p:sp>
      <p:graphicFrame>
        <p:nvGraphicFramePr>
          <p:cNvPr id="5" name="Table 4"/>
          <p:cNvGraphicFramePr>
            <a:graphicFrameLocks noGrp="1"/>
          </p:cNvGraphicFramePr>
          <p:nvPr/>
        </p:nvGraphicFramePr>
        <p:xfrm>
          <a:off x="323528" y="1700808"/>
          <a:ext cx="8496948" cy="1008112"/>
        </p:xfrm>
        <a:graphic>
          <a:graphicData uri="http://schemas.openxmlformats.org/drawingml/2006/table">
            <a:tbl>
              <a:tblPr firstRow="1" bandRow="1">
                <a:tableStyleId>{5C22544A-7EE6-4342-B048-85BDC9FD1C3A}</a:tableStyleId>
              </a:tblPr>
              <a:tblGrid>
                <a:gridCol w="708079">
                  <a:extLst>
                    <a:ext uri="{9D8B030D-6E8A-4147-A177-3AD203B41FA5}">
                      <a16:colId xmlns:a16="http://schemas.microsoft.com/office/drawing/2014/main" val="20000"/>
                    </a:ext>
                  </a:extLst>
                </a:gridCol>
                <a:gridCol w="708079">
                  <a:extLst>
                    <a:ext uri="{9D8B030D-6E8A-4147-A177-3AD203B41FA5}">
                      <a16:colId xmlns:a16="http://schemas.microsoft.com/office/drawing/2014/main" val="20001"/>
                    </a:ext>
                  </a:extLst>
                </a:gridCol>
                <a:gridCol w="744082">
                  <a:extLst>
                    <a:ext uri="{9D8B030D-6E8A-4147-A177-3AD203B41FA5}">
                      <a16:colId xmlns:a16="http://schemas.microsoft.com/office/drawing/2014/main" val="20002"/>
                    </a:ext>
                  </a:extLst>
                </a:gridCol>
                <a:gridCol w="672076">
                  <a:extLst>
                    <a:ext uri="{9D8B030D-6E8A-4147-A177-3AD203B41FA5}">
                      <a16:colId xmlns:a16="http://schemas.microsoft.com/office/drawing/2014/main" val="20003"/>
                    </a:ext>
                  </a:extLst>
                </a:gridCol>
                <a:gridCol w="708079">
                  <a:extLst>
                    <a:ext uri="{9D8B030D-6E8A-4147-A177-3AD203B41FA5}">
                      <a16:colId xmlns:a16="http://schemas.microsoft.com/office/drawing/2014/main" val="20004"/>
                    </a:ext>
                  </a:extLst>
                </a:gridCol>
                <a:gridCol w="708079">
                  <a:extLst>
                    <a:ext uri="{9D8B030D-6E8A-4147-A177-3AD203B41FA5}">
                      <a16:colId xmlns:a16="http://schemas.microsoft.com/office/drawing/2014/main" val="20005"/>
                    </a:ext>
                  </a:extLst>
                </a:gridCol>
                <a:gridCol w="708079">
                  <a:extLst>
                    <a:ext uri="{9D8B030D-6E8A-4147-A177-3AD203B41FA5}">
                      <a16:colId xmlns:a16="http://schemas.microsoft.com/office/drawing/2014/main" val="20006"/>
                    </a:ext>
                  </a:extLst>
                </a:gridCol>
                <a:gridCol w="708079">
                  <a:extLst>
                    <a:ext uri="{9D8B030D-6E8A-4147-A177-3AD203B41FA5}">
                      <a16:colId xmlns:a16="http://schemas.microsoft.com/office/drawing/2014/main" val="20007"/>
                    </a:ext>
                  </a:extLst>
                </a:gridCol>
                <a:gridCol w="708079">
                  <a:extLst>
                    <a:ext uri="{9D8B030D-6E8A-4147-A177-3AD203B41FA5}">
                      <a16:colId xmlns:a16="http://schemas.microsoft.com/office/drawing/2014/main" val="20008"/>
                    </a:ext>
                  </a:extLst>
                </a:gridCol>
                <a:gridCol w="708079">
                  <a:extLst>
                    <a:ext uri="{9D8B030D-6E8A-4147-A177-3AD203B41FA5}">
                      <a16:colId xmlns:a16="http://schemas.microsoft.com/office/drawing/2014/main" val="20009"/>
                    </a:ext>
                  </a:extLst>
                </a:gridCol>
                <a:gridCol w="708079">
                  <a:extLst>
                    <a:ext uri="{9D8B030D-6E8A-4147-A177-3AD203B41FA5}">
                      <a16:colId xmlns:a16="http://schemas.microsoft.com/office/drawing/2014/main" val="20010"/>
                    </a:ext>
                  </a:extLst>
                </a:gridCol>
                <a:gridCol w="708079">
                  <a:extLst>
                    <a:ext uri="{9D8B030D-6E8A-4147-A177-3AD203B41FA5}">
                      <a16:colId xmlns:a16="http://schemas.microsoft.com/office/drawing/2014/main" val="20011"/>
                    </a:ext>
                  </a:extLst>
                </a:gridCol>
              </a:tblGrid>
              <a:tr h="504056">
                <a:tc>
                  <a:txBody>
                    <a:bodyPr/>
                    <a:lstStyle/>
                    <a:p>
                      <a:r>
                        <a:rPr lang="en-IN" dirty="0"/>
                        <a:t>Dec</a:t>
                      </a:r>
                    </a:p>
                  </a:txBody>
                  <a:tcPr/>
                </a:tc>
                <a:tc>
                  <a:txBody>
                    <a:bodyPr/>
                    <a:lstStyle/>
                    <a:p>
                      <a:r>
                        <a:rPr lang="en-IN" dirty="0">
                          <a:solidFill>
                            <a:srgbClr val="FF0000"/>
                          </a:solidFill>
                        </a:rPr>
                        <a:t>Jan</a:t>
                      </a:r>
                    </a:p>
                  </a:txBody>
                  <a:tcPr/>
                </a:tc>
                <a:tc>
                  <a:txBody>
                    <a:bodyPr/>
                    <a:lstStyle/>
                    <a:p>
                      <a:r>
                        <a:rPr lang="en-IN" dirty="0">
                          <a:solidFill>
                            <a:srgbClr val="FF0000"/>
                          </a:solidFill>
                        </a:rPr>
                        <a:t>Feb</a:t>
                      </a:r>
                    </a:p>
                  </a:txBody>
                  <a:tcPr/>
                </a:tc>
                <a:tc>
                  <a:txBody>
                    <a:bodyPr/>
                    <a:lstStyle/>
                    <a:p>
                      <a:r>
                        <a:rPr lang="en-IN" dirty="0"/>
                        <a:t>Mar</a:t>
                      </a:r>
                    </a:p>
                  </a:txBody>
                  <a:tcPr/>
                </a:tc>
                <a:tc>
                  <a:txBody>
                    <a:bodyPr/>
                    <a:lstStyle/>
                    <a:p>
                      <a:r>
                        <a:rPr lang="en-IN" dirty="0"/>
                        <a:t>Apr</a:t>
                      </a:r>
                    </a:p>
                  </a:txBody>
                  <a:tcPr/>
                </a:tc>
                <a:tc>
                  <a:txBody>
                    <a:bodyPr/>
                    <a:lstStyle/>
                    <a:p>
                      <a:r>
                        <a:rPr lang="en-IN" dirty="0"/>
                        <a:t>May</a:t>
                      </a:r>
                    </a:p>
                  </a:txBody>
                  <a:tcPr/>
                </a:tc>
                <a:tc>
                  <a:txBody>
                    <a:bodyPr/>
                    <a:lstStyle/>
                    <a:p>
                      <a:r>
                        <a:rPr lang="en-IN" dirty="0">
                          <a:solidFill>
                            <a:schemeClr val="accent3">
                              <a:lumMod val="60000"/>
                              <a:lumOff val="40000"/>
                            </a:schemeClr>
                          </a:solidFill>
                        </a:rPr>
                        <a:t>Jun</a:t>
                      </a:r>
                    </a:p>
                  </a:txBody>
                  <a:tcPr/>
                </a:tc>
                <a:tc>
                  <a:txBody>
                    <a:bodyPr/>
                    <a:lstStyle/>
                    <a:p>
                      <a:r>
                        <a:rPr lang="en-IN" dirty="0">
                          <a:solidFill>
                            <a:schemeClr val="accent3">
                              <a:lumMod val="60000"/>
                              <a:lumOff val="40000"/>
                            </a:schemeClr>
                          </a:solidFill>
                        </a:rPr>
                        <a:t>Jul</a:t>
                      </a:r>
                    </a:p>
                  </a:txBody>
                  <a:tcPr/>
                </a:tc>
                <a:tc>
                  <a:txBody>
                    <a:bodyPr/>
                    <a:lstStyle/>
                    <a:p>
                      <a:r>
                        <a:rPr lang="en-IN" dirty="0"/>
                        <a:t>Aug</a:t>
                      </a:r>
                    </a:p>
                  </a:txBody>
                  <a:tcPr/>
                </a:tc>
                <a:tc>
                  <a:txBody>
                    <a:bodyPr/>
                    <a:lstStyle/>
                    <a:p>
                      <a:r>
                        <a:rPr lang="en-IN" dirty="0"/>
                        <a:t>Sep</a:t>
                      </a:r>
                    </a:p>
                  </a:txBody>
                  <a:tcPr/>
                </a:tc>
                <a:tc>
                  <a:txBody>
                    <a:bodyPr/>
                    <a:lstStyle/>
                    <a:p>
                      <a:r>
                        <a:rPr lang="en-IN" dirty="0"/>
                        <a:t>Oct</a:t>
                      </a:r>
                    </a:p>
                  </a:txBody>
                  <a:tcPr/>
                </a:tc>
                <a:tc>
                  <a:txBody>
                    <a:bodyPr/>
                    <a:lstStyle/>
                    <a:p>
                      <a:r>
                        <a:rPr lang="en-IN" dirty="0"/>
                        <a:t>Non</a:t>
                      </a:r>
                    </a:p>
                  </a:txBody>
                  <a:tcPr/>
                </a:tc>
                <a:extLst>
                  <a:ext uri="{0D108BD9-81ED-4DB2-BD59-A6C34878D82A}">
                    <a16:rowId xmlns:a16="http://schemas.microsoft.com/office/drawing/2014/main" val="10000"/>
                  </a:ext>
                </a:extLst>
              </a:tr>
              <a:tr h="504056">
                <a:tc gridSpan="3">
                  <a:txBody>
                    <a:bodyPr/>
                    <a:lstStyle/>
                    <a:p>
                      <a:pPr algn="ctr"/>
                      <a:r>
                        <a:rPr lang="en-IN" dirty="0"/>
                        <a:t>Summer</a:t>
                      </a:r>
                    </a:p>
                  </a:txBody>
                  <a:tcPr/>
                </a:tc>
                <a:tc hMerge="1">
                  <a:txBody>
                    <a:bodyPr/>
                    <a:lstStyle/>
                    <a:p>
                      <a:endParaRPr lang="en-US"/>
                    </a:p>
                  </a:txBody>
                  <a:tcPr/>
                </a:tc>
                <a:tc hMerge="1">
                  <a:txBody>
                    <a:bodyPr/>
                    <a:lstStyle/>
                    <a:p>
                      <a:endParaRPr lang="en-US"/>
                    </a:p>
                  </a:txBody>
                  <a:tcPr/>
                </a:tc>
                <a:tc gridSpan="3">
                  <a:txBody>
                    <a:bodyPr/>
                    <a:lstStyle/>
                    <a:p>
                      <a:pPr algn="ctr"/>
                      <a:r>
                        <a:rPr lang="en-IN" dirty="0"/>
                        <a:t>Autumn</a:t>
                      </a:r>
                    </a:p>
                  </a:txBody>
                  <a:tcPr/>
                </a:tc>
                <a:tc hMerge="1">
                  <a:txBody>
                    <a:bodyPr/>
                    <a:lstStyle/>
                    <a:p>
                      <a:endParaRPr lang="en-US"/>
                    </a:p>
                  </a:txBody>
                  <a:tcPr/>
                </a:tc>
                <a:tc hMerge="1">
                  <a:txBody>
                    <a:bodyPr/>
                    <a:lstStyle/>
                    <a:p>
                      <a:endParaRPr lang="en-US"/>
                    </a:p>
                  </a:txBody>
                  <a:tcPr/>
                </a:tc>
                <a:tc gridSpan="3">
                  <a:txBody>
                    <a:bodyPr/>
                    <a:lstStyle/>
                    <a:p>
                      <a:pPr algn="ctr"/>
                      <a:r>
                        <a:rPr lang="en-IN" dirty="0"/>
                        <a:t>Winter</a:t>
                      </a:r>
                    </a:p>
                  </a:txBody>
                  <a:tcPr/>
                </a:tc>
                <a:tc hMerge="1">
                  <a:txBody>
                    <a:bodyPr/>
                    <a:lstStyle/>
                    <a:p>
                      <a:endParaRPr lang="en-US"/>
                    </a:p>
                  </a:txBody>
                  <a:tcPr/>
                </a:tc>
                <a:tc hMerge="1">
                  <a:txBody>
                    <a:bodyPr/>
                    <a:lstStyle/>
                    <a:p>
                      <a:endParaRPr lang="en-US"/>
                    </a:p>
                  </a:txBody>
                  <a:tcPr/>
                </a:tc>
                <a:tc gridSpan="3">
                  <a:txBody>
                    <a:bodyPr/>
                    <a:lstStyle/>
                    <a:p>
                      <a:pPr algn="ctr"/>
                      <a:r>
                        <a:rPr lang="en-IN" dirty="0"/>
                        <a:t>Spring</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bl>
          </a:graphicData>
        </a:graphic>
      </p:graphicFrame>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7" name="Rectangle 6"/>
          <p:cNvSpPr/>
          <p:nvPr/>
        </p:nvSpPr>
        <p:spPr>
          <a:xfrm>
            <a:off x="216199" y="1569449"/>
            <a:ext cx="8796181" cy="5078313"/>
          </a:xfrm>
          <a:prstGeom prst="rect">
            <a:avLst/>
          </a:prstGeom>
        </p:spPr>
        <p:txBody>
          <a:bodyPr wrap="square">
            <a:spAutoFit/>
          </a:bodyPr>
          <a:lstStyle/>
          <a:p>
            <a:r>
              <a:rPr lang="en-AU" b="1" dirty="0"/>
              <a:t>Anzac Day</a:t>
            </a:r>
            <a:endParaRPr lang="en-AU" dirty="0"/>
          </a:p>
          <a:p>
            <a:pPr marL="285750" indent="-285750">
              <a:buFont typeface="Arial" panose="020B0604020202020204" pitchFamily="34" charset="0"/>
              <a:buChar char="•"/>
            </a:pPr>
            <a:r>
              <a:rPr lang="en-AU" dirty="0"/>
              <a:t>Anzac Day is on </a:t>
            </a:r>
            <a:r>
              <a:rPr lang="en-AU" b="1" dirty="0"/>
              <a:t>April 25</a:t>
            </a:r>
            <a:r>
              <a:rPr lang="en-AU" dirty="0"/>
              <a:t> the day the Australian and New Zealand Army Corps (ANZAC) landed at Gallipoli in Turkey in 1915 during World War 1.</a:t>
            </a:r>
          </a:p>
          <a:p>
            <a:pPr marL="285750" indent="-285750">
              <a:buFont typeface="Arial" panose="020B0604020202020204" pitchFamily="34" charset="0"/>
              <a:buChar char="•"/>
            </a:pPr>
            <a:r>
              <a:rPr lang="en-AU" dirty="0"/>
              <a:t>This day is set apart to hold dear the memory of those who fought for our nation and those who lost their life to war. </a:t>
            </a:r>
          </a:p>
          <a:p>
            <a:pPr marL="285750" indent="-285750">
              <a:buFont typeface="Arial" panose="020B0604020202020204" pitchFamily="34" charset="0"/>
              <a:buChar char="•"/>
            </a:pPr>
            <a:r>
              <a:rPr lang="en-AU" dirty="0"/>
              <a:t>The day is a public holiday. We remember with ceremonies, wreath laying and military parades.  </a:t>
            </a:r>
          </a:p>
          <a:p>
            <a:pPr marL="285750" indent="-285750">
              <a:buFont typeface="Arial" panose="020B0604020202020204" pitchFamily="34" charset="0"/>
              <a:buChar char="•"/>
            </a:pPr>
            <a:r>
              <a:rPr lang="en-AU" dirty="0"/>
              <a:t>You will find that many towns have an ANZAC Day parade and ceremony culminating in the laying of memorial wreaths at a monument or war memorial.  </a:t>
            </a:r>
          </a:p>
          <a:p>
            <a:pPr marL="285750" indent="-285750">
              <a:buFont typeface="Arial" panose="020B0604020202020204" pitchFamily="34" charset="0"/>
              <a:buChar char="•"/>
            </a:pPr>
            <a:r>
              <a:rPr lang="en-AU" dirty="0"/>
              <a:t>These services can be very moving and a wonderful way of experiencing some Australian National pride, as the memories of our fallen soldiers are commemorated.  </a:t>
            </a:r>
          </a:p>
          <a:p>
            <a:pPr marL="285750" indent="-285750">
              <a:buFont typeface="Arial" panose="020B0604020202020204" pitchFamily="34" charset="0"/>
              <a:buChar char="•"/>
            </a:pPr>
            <a:r>
              <a:rPr lang="en-AU" dirty="0"/>
              <a:t>Many Australians attend the War Memorial s for either the traditional “Dawn Service”, which commemorates the landing of the ANZACS at Gallipoli in the dark and dawning of that day, or another service usually commencing around mid-morning with a parade of returned armed forces representing all Australians who have fought in war.  </a:t>
            </a:r>
          </a:p>
        </p:txBody>
      </p:sp>
    </p:spTree>
  </p:cSld>
  <p:clrMapOvr>
    <a:masterClrMapping/>
  </p:clrMapOvr>
  <p:transition>
    <p:wheel spokes="2"/>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7" name="Rectangle 6"/>
          <p:cNvSpPr/>
          <p:nvPr/>
        </p:nvSpPr>
        <p:spPr>
          <a:xfrm>
            <a:off x="216199" y="1569449"/>
            <a:ext cx="8796181" cy="369332"/>
          </a:xfrm>
          <a:prstGeom prst="rect">
            <a:avLst/>
          </a:prstGeom>
        </p:spPr>
        <p:txBody>
          <a:bodyPr wrap="square">
            <a:spAutoFit/>
          </a:bodyPr>
          <a:lstStyle/>
          <a:p>
            <a:r>
              <a:rPr lang="en-AU" b="1" dirty="0"/>
              <a:t> </a:t>
            </a:r>
            <a:endParaRPr lang="en-AU" dirty="0"/>
          </a:p>
        </p:txBody>
      </p:sp>
      <p:sp>
        <p:nvSpPr>
          <p:cNvPr id="4" name="Rectangle 3"/>
          <p:cNvSpPr/>
          <p:nvPr/>
        </p:nvSpPr>
        <p:spPr>
          <a:xfrm>
            <a:off x="83127" y="2092444"/>
            <a:ext cx="8804563" cy="4401205"/>
          </a:xfrm>
          <a:prstGeom prst="rect">
            <a:avLst/>
          </a:prstGeom>
        </p:spPr>
        <p:txBody>
          <a:bodyPr wrap="square">
            <a:spAutoFit/>
          </a:bodyPr>
          <a:lstStyle/>
          <a:p>
            <a:r>
              <a:rPr lang="en-AU" sz="2000" b="1" dirty="0" err="1"/>
              <a:t>Labor</a:t>
            </a:r>
            <a:r>
              <a:rPr lang="en-AU" sz="2000" b="1" dirty="0"/>
              <a:t> Day</a:t>
            </a:r>
            <a:endParaRPr lang="en-AU" sz="2000" dirty="0"/>
          </a:p>
          <a:p>
            <a:pPr marL="285750" indent="-285750">
              <a:buFont typeface="Arial" panose="020B0604020202020204" pitchFamily="34" charset="0"/>
              <a:buChar char="•"/>
            </a:pPr>
            <a:r>
              <a:rPr lang="en-AU" sz="2000" dirty="0" err="1"/>
              <a:t>Labor</a:t>
            </a:r>
            <a:r>
              <a:rPr lang="en-AU" sz="2000" dirty="0"/>
              <a:t> Day is celebrated on different dates throughout Australia.  As elsewhere in the world, </a:t>
            </a:r>
            <a:r>
              <a:rPr lang="en-AU" sz="2000" dirty="0" err="1"/>
              <a:t>Labor</a:t>
            </a:r>
            <a:r>
              <a:rPr lang="en-AU" sz="2000" dirty="0"/>
              <a:t> Day originated in Australia as a means of giving ‘working people’ a day off and recognising the roots of trade unionist movements and workers’ rights.</a:t>
            </a:r>
          </a:p>
          <a:p>
            <a:endParaRPr lang="en-AU" sz="2000" b="1" dirty="0"/>
          </a:p>
          <a:p>
            <a:r>
              <a:rPr lang="en-AU" sz="2000" b="1" dirty="0"/>
              <a:t>Queen’s Birthday</a:t>
            </a:r>
            <a:endParaRPr lang="en-AU" sz="2000" dirty="0"/>
          </a:p>
          <a:p>
            <a:pPr marL="285750" indent="-285750">
              <a:buFont typeface="Arial" panose="020B0604020202020204" pitchFamily="34" charset="0"/>
              <a:buChar char="•"/>
            </a:pPr>
            <a:r>
              <a:rPr lang="en-AU" sz="2000" dirty="0"/>
              <a:t>The Queen's Birthday holiday celebrates the birthday of Queen Elizabeth II who is not only Queen of the United Kingdom but also Queen of Australia.</a:t>
            </a:r>
          </a:p>
          <a:p>
            <a:pPr marL="285750" indent="-285750">
              <a:buFont typeface="Arial" panose="020B0604020202020204" pitchFamily="34" charset="0"/>
              <a:buChar char="•"/>
            </a:pPr>
            <a:r>
              <a:rPr lang="en-AU" sz="2000" dirty="0"/>
              <a:t>The Queen's Birthday is a public holiday celebrated on a Monday but on different dates.  </a:t>
            </a:r>
          </a:p>
          <a:p>
            <a:pPr marL="285750" indent="-285750">
              <a:buFont typeface="Arial" panose="020B0604020202020204" pitchFamily="34" charset="0"/>
              <a:buChar char="•"/>
            </a:pPr>
            <a:r>
              <a:rPr lang="en-AU" sz="2000" dirty="0"/>
              <a:t>Having the Queen's Birthday on a Monday, results in a three-day long weekend.</a:t>
            </a:r>
          </a:p>
        </p:txBody>
      </p:sp>
    </p:spTree>
  </p:cSld>
  <p:clrMapOvr>
    <a:masterClrMapping/>
  </p:clrMapOvr>
  <p:transition>
    <p:wheel/>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221672" y="1587395"/>
            <a:ext cx="8841166"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AU" sz="2000" b="1"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Christmas	</a:t>
            </a:r>
            <a:endParaRPr kumimoji="0" lang="en-AU" sz="2000" b="0" i="0" u="none" strike="noStrike" cap="none" normalizeH="0" baseline="0" dirty="0">
              <a:ln>
                <a:noFill/>
              </a:ln>
              <a:solidFill>
                <a:schemeClr val="tx1"/>
              </a:solidFill>
              <a:effectLst/>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AU"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Christmas is celebrated in Australia on 25 December.</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Christmas is the celebration of the birth of Jesus Christ. Christians believe that Jesus is 'the son of God', the Messiah sent from Heaven to save the world.</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en-US" sz="2000" b="0" i="0" u="none" strike="noStrike" cap="none" normalizeH="0" baseline="0" dirty="0">
                <a:ln>
                  <a:noFill/>
                </a:ln>
                <a:solidFill>
                  <a:schemeClr val="tx1"/>
                </a:solidFill>
                <a:effectLst/>
                <a:ea typeface="Times New Roman" panose="02020603050405020304" pitchFamily="18" charset="0"/>
                <a:cs typeface="Arial" panose="020B0604020202020204" pitchFamily="34" charset="0"/>
              </a:rPr>
              <a:t>The heat of early summer in Australia has an impact on the way that Australians celebrate Christmas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lang="en-US" sz="2000" dirty="0">
                <a:ea typeface="Times New Roman" panose="02020603050405020304" pitchFamily="18" charset="0"/>
                <a:cs typeface="Arial" panose="020B0604020202020204" pitchFamily="34" charset="0"/>
              </a:rPr>
              <a:t>In the weeks leading up to Christmas houses are decorated; greetings cards sent out; carols sung; Christmas trees installed in homes, schools and public places; and children delight in anticipating a visit from Santa Claus.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pPr>
            <a:r>
              <a:rPr lang="en-US" sz="2000" dirty="0">
                <a:ea typeface="Times New Roman" panose="02020603050405020304" pitchFamily="18" charset="0"/>
                <a:cs typeface="Arial" panose="020B0604020202020204" pitchFamily="34" charset="0"/>
              </a:rPr>
              <a:t>On Christmas Day family and friends gather to exchange gifts and enjoy special Christmas food.  </a:t>
            </a:r>
          </a:p>
          <a:p>
            <a:pPr marL="342900" lvl="0" indent="-342900" algn="just" eaLnBrk="0" fontAlgn="base" hangingPunct="0">
              <a:spcBef>
                <a:spcPct val="0"/>
              </a:spcBef>
              <a:spcAft>
                <a:spcPct val="0"/>
              </a:spcAft>
              <a:buFont typeface="Arial" panose="020B0604020202020204" pitchFamily="34" charset="0"/>
              <a:buChar char="•"/>
            </a:pPr>
            <a:r>
              <a:rPr lang="en-US" sz="2000" dirty="0">
                <a:ea typeface="Times New Roman" panose="02020603050405020304" pitchFamily="18" charset="0"/>
                <a:cs typeface="Arial" panose="020B0604020202020204" pitchFamily="34" charset="0"/>
              </a:rPr>
              <a:t>Many Australians spend Christmas out of doors, going to the beach for the day, or heading to camping grounds for a longer break over the Christmas holiday period. </a:t>
            </a: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5361" name="Picture 73" descr="Description: _1729133_australia_ap">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28600"/>
            <a:ext cx="1143000" cy="962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newsflash/>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115797" y="1615619"/>
            <a:ext cx="8841166"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342900" indent="-342900" fontAlgn="base">
              <a:spcBef>
                <a:spcPct val="0"/>
              </a:spcBef>
              <a:spcAft>
                <a:spcPct val="0"/>
              </a:spcAft>
              <a:buFont typeface="Arial" panose="020B0604020202020204" pitchFamily="34" charset="0"/>
              <a:buChar char="•"/>
            </a:pPr>
            <a:r>
              <a:rPr lang="en-US" sz="2000" dirty="0">
                <a:ea typeface="Times New Roman" panose="02020603050405020304" pitchFamily="18" charset="0"/>
                <a:cs typeface="Arial" panose="020B0604020202020204" pitchFamily="34" charset="0"/>
              </a:rPr>
              <a:t>Visitors who are in Sydney at Christmas time, go to </a:t>
            </a:r>
            <a:r>
              <a:rPr lang="en-US" sz="2000" dirty="0" err="1">
                <a:ea typeface="Times New Roman" panose="02020603050405020304" pitchFamily="18" charset="0"/>
                <a:cs typeface="Arial" panose="020B0604020202020204" pitchFamily="34" charset="0"/>
              </a:rPr>
              <a:t>Bondi</a:t>
            </a:r>
            <a:r>
              <a:rPr lang="en-US" sz="2000" dirty="0">
                <a:ea typeface="Times New Roman" panose="02020603050405020304" pitchFamily="18" charset="0"/>
                <a:cs typeface="Arial" panose="020B0604020202020204" pitchFamily="34" charset="0"/>
              </a:rPr>
              <a:t> Beach where up to 40,000 people visit on Christmas Day. </a:t>
            </a:r>
          </a:p>
          <a:p>
            <a:pPr marL="342900" lvl="0" indent="-342900" algn="just" eaLnBrk="0" fontAlgn="base" hangingPunct="0">
              <a:spcBef>
                <a:spcPct val="0"/>
              </a:spcBef>
              <a:spcAft>
                <a:spcPct val="0"/>
              </a:spcAft>
              <a:buFont typeface="Arial" panose="020B0604020202020204" pitchFamily="34" charset="0"/>
              <a:buChar char="•"/>
            </a:pPr>
            <a:r>
              <a:rPr lang="en-US" sz="2000" b="1" dirty="0">
                <a:solidFill>
                  <a:srgbClr val="000000"/>
                </a:solidFill>
                <a:ea typeface="Times New Roman" panose="02020603050405020304" pitchFamily="18" charset="0"/>
                <a:cs typeface="Arial" panose="020B0604020202020204" pitchFamily="34" charset="0"/>
              </a:rPr>
              <a:t>Carols by Candlelight</a:t>
            </a:r>
            <a:r>
              <a:rPr lang="en-US" sz="2000" dirty="0">
                <a:ea typeface="Times New Roman" panose="02020603050405020304" pitchFamily="18" charset="0"/>
                <a:cs typeface="Arial" panose="020B0604020202020204" pitchFamily="34" charset="0"/>
              </a:rPr>
              <a:t> have become a huge Christmas tradition in Australia. </a:t>
            </a:r>
          </a:p>
          <a:p>
            <a:pPr marL="342900" indent="-342900">
              <a:buFont typeface="Arial" panose="020B0604020202020204" pitchFamily="34" charset="0"/>
              <a:buChar char="•"/>
            </a:pPr>
            <a:r>
              <a:rPr lang="en-US" sz="2000" dirty="0">
                <a:ea typeface="Times New Roman" panose="02020603050405020304" pitchFamily="18" charset="0"/>
                <a:cs typeface="Arial" panose="020B0604020202020204" pitchFamily="34" charset="0"/>
              </a:rPr>
              <a:t>Carols by Candlelight events today range from huge gatherings, which are televised live throughout the country, to smaller local community and church events.</a:t>
            </a:r>
            <a:r>
              <a:rPr lang="en-AU" sz="2000" dirty="0"/>
              <a:t> Christmas in Australia is also associated with two major sporting events:</a:t>
            </a:r>
          </a:p>
          <a:p>
            <a:pPr marL="342900" lvl="0" indent="-342900">
              <a:buFont typeface="Arial" panose="020B0604020202020204" pitchFamily="34" charset="0"/>
              <a:buChar char="•"/>
            </a:pPr>
            <a:r>
              <a:rPr lang="en-AU" sz="2000" b="1" dirty="0"/>
              <a:t>The Boxing Day Test</a:t>
            </a:r>
            <a:r>
              <a:rPr lang="en-AU" sz="2000" dirty="0"/>
              <a:t>: </a:t>
            </a:r>
          </a:p>
          <a:p>
            <a:pPr marL="800100" lvl="1" indent="-342900">
              <a:buFont typeface="Wingdings" panose="05000000000000000000" pitchFamily="2" charset="2"/>
              <a:buChar char="ü"/>
            </a:pPr>
            <a:r>
              <a:rPr lang="en-AU" sz="2000" dirty="0"/>
              <a:t>December 26 is the opening day of the traditional 'Boxing Day Test' at the MCG (Melbourne Cricket Ground) between the Australian Cricket Team and an international touring side. </a:t>
            </a:r>
          </a:p>
          <a:p>
            <a:pPr marL="342900" lvl="0" indent="-342900">
              <a:buFont typeface="Arial" panose="020B0604020202020204" pitchFamily="34" charset="0"/>
              <a:buChar char="•"/>
            </a:pPr>
            <a:r>
              <a:rPr lang="en-AU" sz="2000" b="1" dirty="0"/>
              <a:t>The Sydney to Hobart Yacht Race</a:t>
            </a:r>
            <a:r>
              <a:rPr lang="en-AU" sz="2000" dirty="0"/>
              <a:t>:</a:t>
            </a:r>
          </a:p>
          <a:p>
            <a:pPr marL="800100" lvl="1" indent="-342900">
              <a:buFont typeface="Wingdings" panose="05000000000000000000" pitchFamily="2" charset="2"/>
              <a:buChar char="ü"/>
            </a:pPr>
            <a:r>
              <a:rPr lang="en-AU" sz="2000" dirty="0"/>
              <a:t>The “Sydney-to-Hobart” is Australia’s most prestigious yachting race and on the calendar of international yacht racing, and begins 26 December in beautiful Sydney Harbour.</a:t>
            </a: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15361" name="Picture 73" descr="Description: _1729133_australia_ap">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28600"/>
            <a:ext cx="1143000" cy="962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233302" y="1608231"/>
            <a:ext cx="8698175" cy="5324535"/>
          </a:xfrm>
          <a:prstGeom prst="rect">
            <a:avLst/>
          </a:prstGeom>
        </p:spPr>
        <p:txBody>
          <a:bodyPr wrap="square">
            <a:spAutoFit/>
          </a:bodyPr>
          <a:lstStyle/>
          <a:p>
            <a:r>
              <a:rPr lang="en-US" sz="2000" b="1" dirty="0"/>
              <a:t>Entertainment:</a:t>
            </a:r>
            <a:endParaRPr lang="en-AU" sz="2000" dirty="0"/>
          </a:p>
          <a:p>
            <a:r>
              <a:rPr lang="en-AU" sz="2000" b="1" dirty="0"/>
              <a:t>Melbourne Zoo </a:t>
            </a:r>
            <a:endParaRPr lang="en-AU" sz="2000" dirty="0"/>
          </a:p>
          <a:p>
            <a:pPr marL="285750" lvl="0" indent="-285750">
              <a:buFont typeface="Arial" panose="020B0604020202020204" pitchFamily="34" charset="0"/>
              <a:buChar char="•"/>
            </a:pPr>
            <a:r>
              <a:rPr lang="en-AU" sz="2000" dirty="0"/>
              <a:t>With more than 300 species of animals from all over the world, you won’t believe that you’re only 4km from the CBD. </a:t>
            </a:r>
          </a:p>
          <a:p>
            <a:pPr marL="285750" lvl="0" indent="-285750">
              <a:buFont typeface="Arial" panose="020B0604020202020204" pitchFamily="34" charset="0"/>
              <a:buChar char="•"/>
            </a:pPr>
            <a:r>
              <a:rPr lang="en-AU" sz="2000" dirty="0"/>
              <a:t>See Australia’s unique wildlife – penguins, koalas, kangaroos, platypus and wombats, plus much, much more.</a:t>
            </a:r>
          </a:p>
          <a:p>
            <a:pPr marL="285750" lvl="0" indent="-285750">
              <a:buFont typeface="Arial" panose="020B0604020202020204" pitchFamily="34" charset="0"/>
              <a:buChar char="•"/>
            </a:pPr>
            <a:r>
              <a:rPr lang="en-AU" sz="2000" b="1" dirty="0"/>
              <a:t>Location: </a:t>
            </a:r>
            <a:r>
              <a:rPr lang="en-AU" sz="2000" dirty="0"/>
              <a:t>Melbourne Zoological Gardens, Elliott Avenue, Parkville VIC 3052</a:t>
            </a:r>
          </a:p>
          <a:p>
            <a:pPr marL="285750" lvl="0" indent="-285750"/>
            <a:r>
              <a:rPr lang="en-AU" sz="2000" b="1" dirty="0"/>
              <a:t>Eureka </a:t>
            </a:r>
            <a:r>
              <a:rPr lang="en-AU" sz="2000" b="1" dirty="0" err="1"/>
              <a:t>Skydeck</a:t>
            </a:r>
            <a:r>
              <a:rPr lang="en-AU" sz="2000" b="1" dirty="0"/>
              <a:t> 88 </a:t>
            </a:r>
            <a:endParaRPr lang="en-AU" sz="2000" dirty="0"/>
          </a:p>
          <a:p>
            <a:pPr marL="285750" lvl="0" indent="-285750">
              <a:buFont typeface="Arial" panose="020B0604020202020204" pitchFamily="34" charset="0"/>
              <a:buChar char="•"/>
            </a:pPr>
            <a:r>
              <a:rPr lang="en-AU" sz="2000" dirty="0"/>
              <a:t>Nothing you have ever experienced will prepare you for the inspiring views from the highest viewing platform in the Southern Hemisphere at Melbourne’s Eureka Tower, currently the world’s tallest residential building.</a:t>
            </a:r>
          </a:p>
          <a:p>
            <a:pPr marL="285750" lvl="0" indent="-285750">
              <a:buFont typeface="Arial" panose="020B0604020202020204" pitchFamily="34" charset="0"/>
              <a:buChar char="•"/>
            </a:pPr>
            <a:r>
              <a:rPr lang="en-AU" sz="2000" dirty="0" err="1"/>
              <a:t>Skydeck</a:t>
            </a:r>
            <a:r>
              <a:rPr lang="en-AU" sz="2000" dirty="0"/>
              <a:t> 88 can give you the world’s only “Edge Experience” – a switchable glass cube which slides out from the building – with you inside!</a:t>
            </a:r>
          </a:p>
          <a:p>
            <a:pPr marL="285750" lvl="0" indent="-285750">
              <a:buFont typeface="Arial" panose="020B0604020202020204" pitchFamily="34" charset="0"/>
              <a:buChar char="•"/>
            </a:pPr>
            <a:r>
              <a:rPr lang="en-AU" sz="2000" b="1" dirty="0"/>
              <a:t>Location: </a:t>
            </a:r>
            <a:r>
              <a:rPr lang="en-AU" sz="2000" dirty="0"/>
              <a:t>7 Riverside Quay, Southbank VIC 3006</a:t>
            </a:r>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215984" y="1577483"/>
            <a:ext cx="8796396" cy="5355312"/>
          </a:xfrm>
          <a:prstGeom prst="rect">
            <a:avLst/>
          </a:prstGeom>
        </p:spPr>
        <p:txBody>
          <a:bodyPr wrap="square">
            <a:spAutoFit/>
          </a:bodyPr>
          <a:lstStyle/>
          <a:p>
            <a:r>
              <a:rPr lang="en-US" sz="2000" b="1" dirty="0"/>
              <a:t>Entertainment:</a:t>
            </a:r>
            <a:endParaRPr lang="en-AU" sz="2000" b="1" dirty="0"/>
          </a:p>
          <a:p>
            <a:r>
              <a:rPr lang="en-AU" b="1" u="sng" dirty="0"/>
              <a:t>Docklands </a:t>
            </a:r>
            <a:endParaRPr lang="en-AU" dirty="0"/>
          </a:p>
          <a:p>
            <a:pPr marL="285750" lvl="0" indent="-285750">
              <a:buFont typeface="Arial" panose="020B0604020202020204" pitchFamily="34" charset="0"/>
              <a:buChar char="•"/>
            </a:pPr>
            <a:r>
              <a:rPr lang="en-AU" dirty="0"/>
              <a:t>Situated on the sparkling Victoria Harbour, Docklands is fast becoming one of the world’s most exciting urban domains with a dynamic mix of residential, commercial, retail and leisure activities. </a:t>
            </a:r>
          </a:p>
          <a:p>
            <a:pPr marL="285750" lvl="0" indent="-285750">
              <a:buFont typeface="Arial" panose="020B0604020202020204" pitchFamily="34" charset="0"/>
              <a:buChar char="•"/>
            </a:pPr>
            <a:r>
              <a:rPr lang="en-AU" dirty="0"/>
              <a:t>A thriving hub for locals and visitors, the ever changing Docklands is a picturesque playground filled with award-winning restaurants, stylish bars, relaxing cafes and promenades, spectacular urban art, historical wharves, marinas and parkland.</a:t>
            </a:r>
          </a:p>
          <a:p>
            <a:r>
              <a:rPr lang="en-AU" b="1" u="sng" dirty="0"/>
              <a:t>Federation Square </a:t>
            </a:r>
            <a:endParaRPr lang="en-AU" dirty="0"/>
          </a:p>
          <a:p>
            <a:pPr marL="285750" lvl="0" indent="-285750">
              <a:buFont typeface="Arial" panose="020B0604020202020204" pitchFamily="34" charset="0"/>
              <a:buChar char="•"/>
            </a:pPr>
            <a:r>
              <a:rPr lang="en-AU" dirty="0"/>
              <a:t>Federation Square is Melbourne’s meeting place and unique cultural precinct, and is one of the most visited tourist attractions in Victoria - Federation Square is home to The Ian Potter Centre: NGV Australia; ACMI; Champions – The Australian Racing Museum; and the National Design Centre, as well as a wide range of restaurants, cafés, bars and shops. </a:t>
            </a:r>
          </a:p>
          <a:p>
            <a:pPr marL="285750" lvl="0" indent="-285750">
              <a:buFont typeface="Arial" panose="020B0604020202020204" pitchFamily="34" charset="0"/>
              <a:buChar char="•"/>
            </a:pPr>
            <a:r>
              <a:rPr lang="en-AU" dirty="0"/>
              <a:t>The Melbourne Visitor Centre is also located at Federation Square, providing a one-stop shop for information on Melbourne for local, interstate and international visitors alike.</a:t>
            </a:r>
            <a:r>
              <a:rPr lang="en-AU" b="1" dirty="0"/>
              <a:t> </a:t>
            </a:r>
            <a:endParaRPr lang="en-AU" dirty="0"/>
          </a:p>
          <a:p>
            <a:pPr marL="285750" lvl="0" indent="-285750">
              <a:buFont typeface="Arial" panose="020B0604020202020204" pitchFamily="34" charset="0"/>
              <a:buChar char="•"/>
            </a:pPr>
            <a:r>
              <a:rPr lang="en-AU" b="1" dirty="0"/>
              <a:t>Location: </a:t>
            </a:r>
            <a:r>
              <a:rPr lang="en-AU" dirty="0"/>
              <a:t>Federation Square, 2-20 Swanston Street, Melbourne VIC 3000</a:t>
            </a:r>
            <a:endParaRPr lang="en-AU" b="1" dirty="0"/>
          </a:p>
        </p:txBody>
      </p:sp>
    </p:spTree>
  </p:cSld>
  <p:clrMapOvr>
    <a:masterClrMapping/>
  </p:clrMapOvr>
  <p:transition>
    <p:wheel/>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215984" y="1577483"/>
            <a:ext cx="8796396" cy="5355312"/>
          </a:xfrm>
          <a:prstGeom prst="rect">
            <a:avLst/>
          </a:prstGeom>
        </p:spPr>
        <p:txBody>
          <a:bodyPr wrap="square">
            <a:spAutoFit/>
          </a:bodyPr>
          <a:lstStyle/>
          <a:p>
            <a:r>
              <a:rPr lang="en-US" b="1" dirty="0"/>
              <a:t>Entertainment:</a:t>
            </a:r>
          </a:p>
          <a:p>
            <a:r>
              <a:rPr lang="en-AU" b="1" dirty="0"/>
              <a:t>Melbourne Museum </a:t>
            </a:r>
            <a:endParaRPr lang="en-AU" dirty="0"/>
          </a:p>
          <a:p>
            <a:pPr marL="285750" lvl="0" indent="-285750">
              <a:buFont typeface="Arial" panose="020B0604020202020204" pitchFamily="34" charset="0"/>
              <a:buChar char="•"/>
            </a:pPr>
            <a:r>
              <a:rPr lang="en-AU" dirty="0"/>
              <a:t>Melbourne Museum explores life in Victoria, from our natural environment to our culture and history. </a:t>
            </a:r>
          </a:p>
          <a:p>
            <a:pPr marL="285750" lvl="0" indent="-285750">
              <a:buFont typeface="Arial" panose="020B0604020202020204" pitchFamily="34" charset="0"/>
              <a:buChar char="•"/>
            </a:pPr>
            <a:r>
              <a:rPr lang="en-AU" dirty="0"/>
              <a:t>Located in Carlton Gardens opposite the historic Royal Exhibition Building, the award-winning Melbourne Museum houses a permanent collection in eight galleries, including one just for children. </a:t>
            </a:r>
          </a:p>
          <a:p>
            <a:pPr marL="285750" lvl="0" indent="-285750">
              <a:buFont typeface="Arial" panose="020B0604020202020204" pitchFamily="34" charset="0"/>
              <a:buChar char="•"/>
            </a:pPr>
            <a:r>
              <a:rPr lang="en-AU" dirty="0"/>
              <a:t>Highlights include a complete skeleton of a blue whale, the </a:t>
            </a:r>
            <a:r>
              <a:rPr lang="en-AU" dirty="0" err="1"/>
              <a:t>Bunjilaka</a:t>
            </a:r>
            <a:r>
              <a:rPr lang="en-AU" dirty="0"/>
              <a:t> Aboriginal Cultural Centre, a living rainforest, the racehorse Phar Lap and an IMAX theatre on site. </a:t>
            </a:r>
          </a:p>
          <a:p>
            <a:pPr marL="285750" indent="-285750">
              <a:buFont typeface="Arial" panose="020B0604020202020204" pitchFamily="34" charset="0"/>
              <a:buChar char="•"/>
            </a:pPr>
            <a:r>
              <a:rPr lang="en-AU" b="1" dirty="0"/>
              <a:t>Location: </a:t>
            </a:r>
            <a:r>
              <a:rPr lang="en-AU" dirty="0"/>
              <a:t>Melbourne Museum, 11 Nicholson Street, Carlton VIC 3053</a:t>
            </a:r>
          </a:p>
          <a:p>
            <a:endParaRPr lang="en-AU" b="1" dirty="0"/>
          </a:p>
          <a:p>
            <a:r>
              <a:rPr lang="en-AU" b="1"/>
              <a:t>Her </a:t>
            </a:r>
            <a:r>
              <a:rPr lang="en-AU" b="1" dirty="0"/>
              <a:t>Majesty's Theatre </a:t>
            </a:r>
            <a:endParaRPr lang="en-AU" dirty="0"/>
          </a:p>
          <a:p>
            <a:pPr marL="285750" lvl="0" indent="-285750">
              <a:buFont typeface="Arial" panose="020B0604020202020204" pitchFamily="34" charset="0"/>
              <a:buChar char="•"/>
            </a:pPr>
            <a:r>
              <a:rPr lang="en-AU" dirty="0"/>
              <a:t>Her Majesty’s Theatre, affectionately known as ‘The </a:t>
            </a:r>
            <a:r>
              <a:rPr lang="en-AU" dirty="0" err="1"/>
              <a:t>Maj</a:t>
            </a:r>
            <a:r>
              <a:rPr lang="en-AU" dirty="0"/>
              <a:t>’, is one of Australia’s leading theatres, combining comfortable seating, exceptional sightlines and the industry’s greatest productions. </a:t>
            </a:r>
          </a:p>
          <a:p>
            <a:pPr marL="285750" lvl="0" indent="-285750">
              <a:buFont typeface="Arial" panose="020B0604020202020204" pitchFamily="34" charset="0"/>
              <a:buChar char="•"/>
            </a:pPr>
            <a:r>
              <a:rPr lang="en-AU" dirty="0"/>
              <a:t>Modern facilities and its rich, historic setting and beautiful Art Deco interiors make The </a:t>
            </a:r>
            <a:r>
              <a:rPr lang="en-AU" dirty="0" err="1"/>
              <a:t>Maj</a:t>
            </a:r>
            <a:r>
              <a:rPr lang="en-AU" dirty="0"/>
              <a:t> a venue of choice.</a:t>
            </a:r>
          </a:p>
          <a:p>
            <a:pPr marL="285750" indent="-285750">
              <a:buFont typeface="Arial" panose="020B0604020202020204" pitchFamily="34" charset="0"/>
              <a:buChar char="•"/>
            </a:pPr>
            <a:r>
              <a:rPr lang="en-AU" b="1" dirty="0"/>
              <a:t>Location: </a:t>
            </a:r>
            <a:r>
              <a:rPr lang="en-AU" dirty="0"/>
              <a:t>219 Exhibition Street, Melbourne VIC 3000</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AUSTRALIAN CULTURE</a:t>
            </a:r>
            <a:r>
              <a:rPr lang="en-AU" sz="4000" b="1" dirty="0"/>
              <a:t>  </a:t>
            </a:r>
            <a:endParaRPr lang="en-US"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52400" y="1859340"/>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7" name="Rectangle 6"/>
          <p:cNvSpPr/>
          <p:nvPr/>
        </p:nvSpPr>
        <p:spPr>
          <a:xfrm>
            <a:off x="216199" y="1569449"/>
            <a:ext cx="8796181" cy="369332"/>
          </a:xfrm>
          <a:prstGeom prst="rect">
            <a:avLst/>
          </a:prstGeom>
        </p:spPr>
        <p:txBody>
          <a:bodyPr wrap="square">
            <a:spAutoFit/>
          </a:bodyPr>
          <a:lstStyle/>
          <a:p>
            <a:r>
              <a:rPr lang="en-AU" b="1" dirty="0"/>
              <a:t> </a:t>
            </a:r>
            <a:endParaRPr lang="en-AU" dirty="0"/>
          </a:p>
        </p:txBody>
      </p:sp>
      <p:sp>
        <p:nvSpPr>
          <p:cNvPr id="4" name="Rectangle 3"/>
          <p:cNvSpPr/>
          <p:nvPr/>
        </p:nvSpPr>
        <p:spPr>
          <a:xfrm>
            <a:off x="152398" y="1560403"/>
            <a:ext cx="8804563" cy="5016758"/>
          </a:xfrm>
          <a:prstGeom prst="rect">
            <a:avLst/>
          </a:prstGeom>
        </p:spPr>
        <p:txBody>
          <a:bodyPr wrap="square">
            <a:spAutoFit/>
          </a:bodyPr>
          <a:lstStyle/>
          <a:p>
            <a:r>
              <a:rPr lang="en-AU" sz="2000" b="1" dirty="0"/>
              <a:t>Melbourne Cup Day</a:t>
            </a:r>
          </a:p>
          <a:p>
            <a:pPr marL="285750" indent="-285750">
              <a:buFont typeface="Arial" panose="020B0604020202020204" pitchFamily="34" charset="0"/>
              <a:buChar char="•"/>
            </a:pPr>
            <a:r>
              <a:rPr lang="en-AU" sz="2000" dirty="0"/>
              <a:t>The Melbourne Cup is a 2 mile international horse race run on the </a:t>
            </a:r>
            <a:r>
              <a:rPr lang="en-AU" sz="2000" b="1" dirty="0"/>
              <a:t>first Tuesday of November each year</a:t>
            </a:r>
            <a:r>
              <a:rPr lang="en-AU" sz="2000" dirty="0"/>
              <a:t> attracting the finest racehorses from around the world. </a:t>
            </a:r>
          </a:p>
          <a:p>
            <a:pPr marL="285750" indent="-285750">
              <a:buFont typeface="Arial" panose="020B0604020202020204" pitchFamily="34" charset="0"/>
              <a:buChar char="•"/>
            </a:pPr>
            <a:r>
              <a:rPr lang="en-AU" sz="2000" dirty="0"/>
              <a:t>Known as the “race that stops a Nation” due to a Public Holiday being declared in metropolitan Melbourne in its home State of Victoria, and most of the nation whether at work, school or home, stopping to watch the race broadcast on television. </a:t>
            </a:r>
          </a:p>
          <a:p>
            <a:pPr marL="285750" indent="-285750">
              <a:buFont typeface="Arial" panose="020B0604020202020204" pitchFamily="34" charset="0"/>
              <a:buChar char="•"/>
            </a:pPr>
            <a:r>
              <a:rPr lang="en-AU" sz="2000" dirty="0"/>
              <a:t>In other places, and mainly in the workplace, many people have a celebratory “Cup Day Breakfast”, lunch, party or barbeque to celebrate Melbourne Cup.  </a:t>
            </a:r>
          </a:p>
          <a:p>
            <a:pPr marL="285750" indent="-285750">
              <a:buFont typeface="Arial" panose="020B0604020202020204" pitchFamily="34" charset="0"/>
              <a:buChar char="•"/>
            </a:pPr>
            <a:r>
              <a:rPr lang="en-AU" sz="2000" dirty="0"/>
              <a:t>The Melbourne Cup forms part of the “Spring Racing Carnival” which attracts celebrities from around the world.  </a:t>
            </a:r>
          </a:p>
          <a:p>
            <a:pPr marL="285750" indent="-285750">
              <a:buFont typeface="Arial" panose="020B0604020202020204" pitchFamily="34" charset="0"/>
              <a:buChar char="•"/>
            </a:pPr>
            <a:r>
              <a:rPr lang="en-AU" sz="2000" dirty="0"/>
              <a:t>Women dress in their best outfits; hats are definitely the order of any day, gentlemen in suits of all sorts, and assorted other costumes.  It’s a very colourful time to be in Melbourne.</a:t>
            </a:r>
          </a:p>
        </p:txBody>
      </p:sp>
    </p:spTree>
  </p:cSld>
  <p:clrMapOvr>
    <a:masterClrMapping/>
  </p:clrMapOvr>
  <p:transition>
    <p:wheel spokes="8"/>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ADOPTING</a:t>
            </a:r>
          </a:p>
        </p:txBody>
      </p:sp>
      <p:sp>
        <p:nvSpPr>
          <p:cNvPr id="3" name="Rectangle 2"/>
          <p:cNvSpPr/>
          <p:nvPr/>
        </p:nvSpPr>
        <p:spPr>
          <a:xfrm>
            <a:off x="304800" y="2971800"/>
            <a:ext cx="8382000" cy="1569660"/>
          </a:xfrm>
          <a:prstGeom prst="rect">
            <a:avLst/>
          </a:prstGeom>
        </p:spPr>
        <p:txBody>
          <a:bodyPr wrap="square">
            <a:spAutoFit/>
          </a:bodyPr>
          <a:lstStyle/>
          <a:p>
            <a:pPr algn="ctr">
              <a:buNone/>
            </a:pPr>
            <a:r>
              <a:rPr lang="en-US" sz="4800" b="1" dirty="0">
                <a:solidFill>
                  <a:schemeClr val="bg2">
                    <a:lumMod val="10000"/>
                  </a:schemeClr>
                </a:solidFill>
              </a:rPr>
              <a:t>"When in Rome, do as the Roman's do”</a:t>
            </a:r>
          </a:p>
        </p:txBody>
      </p:sp>
    </p:spTree>
  </p:cSld>
  <p:clrMapOvr>
    <a:masterClrMapping/>
  </p:clrMapOvr>
  <p:transition>
    <p:pull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929718" cy="990600"/>
          </a:xfrm>
        </p:spPr>
        <p:txBody>
          <a:bodyPr>
            <a:noAutofit/>
          </a:bodyPr>
          <a:lstStyle/>
          <a:p>
            <a:pPr algn="ctr"/>
            <a:r>
              <a:rPr lang="en-US" sz="4000" b="1" dirty="0"/>
              <a:t>ADOPTING:PERSONAL HABBITS</a:t>
            </a:r>
          </a:p>
        </p:txBody>
      </p:sp>
      <p:sp>
        <p:nvSpPr>
          <p:cNvPr id="3" name="Rectangle 2"/>
          <p:cNvSpPr/>
          <p:nvPr/>
        </p:nvSpPr>
        <p:spPr>
          <a:xfrm>
            <a:off x="304800" y="1643050"/>
            <a:ext cx="8382000" cy="4524315"/>
          </a:xfrm>
          <a:prstGeom prst="rect">
            <a:avLst/>
          </a:prstGeom>
        </p:spPr>
        <p:txBody>
          <a:bodyPr wrap="square">
            <a:spAutoFit/>
          </a:bodyPr>
          <a:lstStyle/>
          <a:p>
            <a:pPr>
              <a:buFont typeface="Arial" panose="020B0604020202020204" pitchFamily="34" charset="0"/>
              <a:buChar char="•"/>
            </a:pPr>
            <a:r>
              <a:rPr lang="en-US" sz="2400" dirty="0">
                <a:solidFill>
                  <a:schemeClr val="bg2">
                    <a:lumMod val="10000"/>
                  </a:schemeClr>
                </a:solidFill>
              </a:rPr>
              <a:t>If you want to be successful in Australia, start adopting its ways( of course, not the wrong ones). </a:t>
            </a:r>
          </a:p>
          <a:p>
            <a:pPr>
              <a:buFont typeface="Arial" panose="020B0604020202020204" pitchFamily="34" charset="0"/>
              <a:buChar char="•"/>
            </a:pPr>
            <a:r>
              <a:rPr lang="en-US" sz="2400" dirty="0">
                <a:solidFill>
                  <a:schemeClr val="bg2">
                    <a:lumMod val="10000"/>
                  </a:schemeClr>
                </a:solidFill>
              </a:rPr>
              <a:t>You need to develop and have pleasant personal mannerisms to survive in Australia. </a:t>
            </a:r>
          </a:p>
          <a:p>
            <a:pPr>
              <a:buFont typeface="Arial" panose="020B0604020202020204" pitchFamily="34" charset="0"/>
              <a:buChar char="•"/>
            </a:pPr>
            <a:r>
              <a:rPr lang="en-US" sz="2400" dirty="0">
                <a:solidFill>
                  <a:schemeClr val="bg2">
                    <a:lumMod val="10000"/>
                  </a:schemeClr>
                </a:solidFill>
              </a:rPr>
              <a:t>Usage of words like </a:t>
            </a:r>
            <a:r>
              <a:rPr lang="en-US" sz="2400" b="1" dirty="0">
                <a:solidFill>
                  <a:schemeClr val="bg2">
                    <a:lumMod val="10000"/>
                  </a:schemeClr>
                </a:solidFill>
              </a:rPr>
              <a:t>“Please”, “Thank you”, “excuse </a:t>
            </a:r>
            <a:r>
              <a:rPr lang="en-US" sz="2400" b="1" dirty="0" err="1">
                <a:solidFill>
                  <a:schemeClr val="bg2">
                    <a:lumMod val="10000"/>
                  </a:schemeClr>
                </a:solidFill>
              </a:rPr>
              <a:t>me”,“Sorry</a:t>
            </a:r>
            <a:r>
              <a:rPr lang="en-US" sz="2400" b="1" dirty="0">
                <a:solidFill>
                  <a:schemeClr val="bg2">
                    <a:lumMod val="10000"/>
                  </a:schemeClr>
                </a:solidFill>
              </a:rPr>
              <a:t>” </a:t>
            </a:r>
            <a:r>
              <a:rPr lang="en-US" sz="2400" dirty="0">
                <a:solidFill>
                  <a:schemeClr val="bg2">
                    <a:lumMod val="10000"/>
                  </a:schemeClr>
                </a:solidFill>
              </a:rPr>
              <a:t>are essential for your survival.  </a:t>
            </a:r>
          </a:p>
          <a:p>
            <a:pPr>
              <a:buFont typeface="Arial" panose="020B0604020202020204" pitchFamily="34" charset="0"/>
              <a:buChar char="•"/>
            </a:pPr>
            <a:r>
              <a:rPr lang="en-US" sz="2400" dirty="0">
                <a:solidFill>
                  <a:schemeClr val="bg2">
                    <a:lumMod val="10000"/>
                  </a:schemeClr>
                </a:solidFill>
              </a:rPr>
              <a:t> Don’t talk loud(or speak on mobiles loudly) in public and certainly not in a language other than “ENGLISH”. </a:t>
            </a:r>
            <a:r>
              <a:rPr lang="en-US" sz="2400" b="1" dirty="0">
                <a:solidFill>
                  <a:schemeClr val="bg2">
                    <a:lumMod val="10000"/>
                  </a:schemeClr>
                </a:solidFill>
              </a:rPr>
              <a:t>THIS IS CONSIDERED VERY RUDE</a:t>
            </a:r>
            <a:r>
              <a:rPr lang="en-US" sz="2400" dirty="0">
                <a:solidFill>
                  <a:schemeClr val="bg2">
                    <a:lumMod val="10000"/>
                  </a:schemeClr>
                </a:solidFill>
              </a:rPr>
              <a:t>. </a:t>
            </a:r>
          </a:p>
          <a:p>
            <a:pPr>
              <a:buFont typeface="Arial" panose="020B0604020202020204" pitchFamily="34" charset="0"/>
              <a:buChar char="•"/>
            </a:pPr>
            <a:r>
              <a:rPr lang="en-US" sz="2400" dirty="0">
                <a:solidFill>
                  <a:schemeClr val="bg2">
                    <a:lumMod val="10000"/>
                  </a:schemeClr>
                </a:solidFill>
              </a:rPr>
              <a:t>Start preparing yourself from NOW, such as language skills, communication skills, interview skills etc, so that you are ‘job ready’ by the time you finish your training  </a:t>
            </a:r>
          </a:p>
        </p:txBody>
      </p:sp>
    </p:spTree>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MELBOURNE CLIMATE</a:t>
            </a:r>
          </a:p>
        </p:txBody>
      </p:sp>
      <p:sp>
        <p:nvSpPr>
          <p:cNvPr id="17409" name="Rectangle 1"/>
          <p:cNvSpPr>
            <a:spLocks noChangeArrowheads="1"/>
          </p:cNvSpPr>
          <p:nvPr/>
        </p:nvSpPr>
        <p:spPr bwMode="auto">
          <a:xfrm>
            <a:off x="228600" y="3816191"/>
            <a:ext cx="8763000" cy="58477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433" name="Rectangle 1"/>
          <p:cNvSpPr>
            <a:spLocks noChangeArrowheads="1"/>
          </p:cNvSpPr>
          <p:nvPr/>
        </p:nvSpPr>
        <p:spPr bwMode="auto">
          <a:xfrm>
            <a:off x="266700" y="2046476"/>
            <a:ext cx="8686800" cy="3539430"/>
          </a:xfrm>
          <a:prstGeom prst="rect">
            <a:avLst/>
          </a:prstGeom>
          <a:noFill/>
          <a:ln w="9525">
            <a:noFill/>
            <a:miter lim="800000"/>
          </a:ln>
          <a:effectLst/>
        </p:spPr>
        <p:txBody>
          <a:bodyPr vert="horz" wrap="square" lIns="91440" tIns="45720" rIns="91440" bIns="45720" numCol="1" anchor="ctr" anchorCtr="0" compatLnSpc="1">
            <a:spAutoFit/>
          </a:bodyPr>
          <a:lstStyle/>
          <a:p>
            <a:pPr marL="342900" indent="-342900">
              <a:buFont typeface="Arial" panose="020B0604020202020204" pitchFamily="34" charset="0"/>
              <a:buChar char="•"/>
            </a:pPr>
            <a:r>
              <a:rPr lang="en-AU" sz="2400" b="1" dirty="0"/>
              <a:t> </a:t>
            </a:r>
            <a:r>
              <a:rPr lang="en-AU" sz="2400" dirty="0"/>
              <a:t>Melbourne has a pleasant climate and is in a warm temperate climate zone.  </a:t>
            </a:r>
          </a:p>
          <a:p>
            <a:pPr marL="342900" indent="-342900">
              <a:buFont typeface="Arial" panose="020B0604020202020204" pitchFamily="34" charset="0"/>
              <a:buChar char="•"/>
            </a:pPr>
            <a:r>
              <a:rPr lang="en-AU" sz="2400" dirty="0"/>
              <a:t>Hottest month: January (average 14°C to 26°C, on  an odd day it can reach 40+)</a:t>
            </a:r>
          </a:p>
          <a:p>
            <a:pPr marL="342900" indent="-342900">
              <a:buFont typeface="Arial" panose="020B0604020202020204" pitchFamily="34" charset="0"/>
              <a:buChar char="•"/>
            </a:pPr>
            <a:r>
              <a:rPr lang="en-AU" sz="2400" dirty="0"/>
              <a:t>The coldest month: July (average 6°C to 13°C) and there is a uniform rainfall (500mm to 800mm) throughout the year.</a:t>
            </a:r>
          </a:p>
          <a:p>
            <a:pPr marL="342900" indent="-342900"/>
            <a:endParaRPr lang="en-AU" sz="2400" dirty="0"/>
          </a:p>
          <a:p>
            <a:pPr marL="342900" indent="-342900"/>
            <a:endParaRPr lang="en-US" sz="3200" dirty="0"/>
          </a:p>
        </p:txBody>
      </p:sp>
    </p:spTree>
  </p:cSld>
  <p:clrMapOvr>
    <a:masterClrMapping/>
  </p:clrMapOvr>
  <p:transition>
    <p:wipe dir="d"/>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929718" cy="990600"/>
          </a:xfrm>
        </p:spPr>
        <p:txBody>
          <a:bodyPr>
            <a:noAutofit/>
          </a:bodyPr>
          <a:lstStyle/>
          <a:p>
            <a:pPr algn="ctr"/>
            <a:r>
              <a:rPr lang="en-US" sz="4000" b="1" dirty="0"/>
              <a:t>ADOPTING:PERSONAL HABBITS</a:t>
            </a:r>
          </a:p>
        </p:txBody>
      </p:sp>
      <p:sp>
        <p:nvSpPr>
          <p:cNvPr id="3" name="Rectangle 2"/>
          <p:cNvSpPr/>
          <p:nvPr/>
        </p:nvSpPr>
        <p:spPr>
          <a:xfrm>
            <a:off x="304800" y="1643050"/>
            <a:ext cx="8382000" cy="4893647"/>
          </a:xfrm>
          <a:prstGeom prst="rect">
            <a:avLst/>
          </a:prstGeom>
        </p:spPr>
        <p:txBody>
          <a:bodyPr wrap="square">
            <a:spAutoFit/>
          </a:bodyPr>
          <a:lstStyle/>
          <a:p>
            <a:pPr>
              <a:buFont typeface="Arial" panose="020B0604020202020204" pitchFamily="34" charset="0"/>
              <a:buChar char="•"/>
            </a:pPr>
            <a:r>
              <a:rPr lang="en-US" sz="2400" dirty="0">
                <a:solidFill>
                  <a:schemeClr val="bg2">
                    <a:lumMod val="10000"/>
                  </a:schemeClr>
                </a:solidFill>
              </a:rPr>
              <a:t>Develop correct eating habits including the right usage of cutlery  </a:t>
            </a:r>
          </a:p>
          <a:p>
            <a:pPr>
              <a:buFont typeface="Arial" panose="020B0604020202020204" pitchFamily="34" charset="0"/>
              <a:buChar char="•"/>
            </a:pPr>
            <a:r>
              <a:rPr lang="en-US" sz="2400" dirty="0">
                <a:solidFill>
                  <a:schemeClr val="bg2">
                    <a:lumMod val="10000"/>
                  </a:schemeClr>
                </a:solidFill>
              </a:rPr>
              <a:t>you need to  dress up smartly and wear makeup and other  accessories appropriate to the situation and events. </a:t>
            </a:r>
          </a:p>
          <a:p>
            <a:pPr>
              <a:buFont typeface="Arial" panose="020B0604020202020204" pitchFamily="34" charset="0"/>
              <a:buChar char="•"/>
            </a:pPr>
            <a:r>
              <a:rPr lang="en-US" sz="2400" dirty="0">
                <a:solidFill>
                  <a:schemeClr val="bg2">
                    <a:lumMod val="10000"/>
                  </a:schemeClr>
                </a:solidFill>
              </a:rPr>
              <a:t> Personal demeanor; walk and talk confidently, carry your self with pride. </a:t>
            </a:r>
          </a:p>
          <a:p>
            <a:pPr>
              <a:buFont typeface="Arial" panose="020B0604020202020204" pitchFamily="34" charset="0"/>
              <a:buChar char="•"/>
            </a:pPr>
            <a:r>
              <a:rPr lang="en-US" sz="2400" dirty="0">
                <a:solidFill>
                  <a:schemeClr val="bg2">
                    <a:lumMod val="10000"/>
                  </a:schemeClr>
                </a:solidFill>
              </a:rPr>
              <a:t>Maintain good health(including exercising) , since this has a direct bearing on your personality and your conduct. </a:t>
            </a:r>
          </a:p>
          <a:p>
            <a:pPr>
              <a:buFont typeface="Arial" panose="020B0604020202020204" pitchFamily="34" charset="0"/>
              <a:buChar char="•"/>
            </a:pPr>
            <a:r>
              <a:rPr lang="en-US" sz="2400" dirty="0">
                <a:solidFill>
                  <a:schemeClr val="bg2">
                    <a:lumMod val="10000"/>
                  </a:schemeClr>
                </a:solidFill>
              </a:rPr>
              <a:t> If you drink, drink in moderation and responsibly. You cannot be a cause for worry for others , either in your behavior or for their safety.    </a:t>
            </a:r>
          </a:p>
        </p:txBody>
      </p:sp>
    </p:spTree>
  </p:cSld>
  <p:clrMapOvr>
    <a:masterClrMapping/>
  </p:clrMapOvr>
  <p:transition>
    <p:pull dir="l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929718" cy="990600"/>
          </a:xfrm>
        </p:spPr>
        <p:txBody>
          <a:bodyPr>
            <a:noAutofit/>
          </a:bodyPr>
          <a:lstStyle/>
          <a:p>
            <a:pPr algn="ctr"/>
            <a:r>
              <a:rPr lang="en-US" sz="4000" b="1" dirty="0"/>
              <a:t>ADOPTING:PERSONAL HABBITS</a:t>
            </a:r>
          </a:p>
        </p:txBody>
      </p:sp>
      <p:sp>
        <p:nvSpPr>
          <p:cNvPr id="3" name="Rectangle 2"/>
          <p:cNvSpPr/>
          <p:nvPr/>
        </p:nvSpPr>
        <p:spPr>
          <a:xfrm>
            <a:off x="304800" y="1643050"/>
            <a:ext cx="8382000" cy="4832092"/>
          </a:xfrm>
          <a:prstGeom prst="rect">
            <a:avLst/>
          </a:prstGeom>
        </p:spPr>
        <p:txBody>
          <a:bodyPr wrap="square">
            <a:spAutoFit/>
          </a:bodyPr>
          <a:lstStyle/>
          <a:p>
            <a:pPr>
              <a:buFont typeface="Arial" panose="020B0604020202020204" pitchFamily="34" charset="0"/>
              <a:buChar char="•"/>
            </a:pPr>
            <a:r>
              <a:rPr lang="en-US" sz="2400" dirty="0">
                <a:solidFill>
                  <a:schemeClr val="bg2">
                    <a:lumMod val="10000"/>
                  </a:schemeClr>
                </a:solidFill>
              </a:rPr>
              <a:t>People here are very straight forward. Nobody likes lies, or falsifying any information and trust you when you say something. </a:t>
            </a:r>
          </a:p>
          <a:p>
            <a:pPr>
              <a:buFont typeface="Arial" panose="020B0604020202020204" pitchFamily="34" charset="0"/>
              <a:buChar char="•"/>
            </a:pPr>
            <a:r>
              <a:rPr lang="en-US" sz="2400" dirty="0">
                <a:solidFill>
                  <a:schemeClr val="bg2">
                    <a:lumMod val="10000"/>
                  </a:schemeClr>
                </a:solidFill>
              </a:rPr>
              <a:t>Contrary to what some people say, be assured that there is no racial discrimination here. It is what individuals perceive. </a:t>
            </a:r>
          </a:p>
          <a:p>
            <a:pPr>
              <a:buFont typeface="Arial" panose="020B0604020202020204" pitchFamily="34" charset="0"/>
              <a:buChar char="•"/>
            </a:pPr>
            <a:r>
              <a:rPr lang="en-US" sz="2400" dirty="0">
                <a:solidFill>
                  <a:schemeClr val="bg2">
                    <a:lumMod val="10000"/>
                  </a:schemeClr>
                </a:solidFill>
              </a:rPr>
              <a:t>What People expect here is that “YOU” integrate with their society, their customs, their beliefs and not the other way around.  </a:t>
            </a:r>
          </a:p>
          <a:p>
            <a:pPr>
              <a:buFont typeface="Arial" panose="020B0604020202020204" pitchFamily="34" charset="0"/>
              <a:buChar char="•"/>
            </a:pPr>
            <a:r>
              <a:rPr lang="en-US" sz="2400" dirty="0">
                <a:solidFill>
                  <a:schemeClr val="bg2">
                    <a:lumMod val="10000"/>
                  </a:schemeClr>
                </a:solidFill>
              </a:rPr>
              <a:t>It’s the Australian way of life to help your neighbors and look after each other(</a:t>
            </a:r>
            <a:r>
              <a:rPr lang="en-US" sz="2400" dirty="0" err="1">
                <a:solidFill>
                  <a:schemeClr val="bg2">
                    <a:lumMod val="10000"/>
                  </a:schemeClr>
                </a:solidFill>
              </a:rPr>
              <a:t>mateship</a:t>
            </a:r>
            <a:r>
              <a:rPr lang="en-US" sz="2400" dirty="0">
                <a:solidFill>
                  <a:schemeClr val="bg2">
                    <a:lumMod val="10000"/>
                  </a:schemeClr>
                </a:solidFill>
              </a:rPr>
              <a:t>) and not take undue advantage of the systems. ,     </a:t>
            </a:r>
          </a:p>
          <a:p>
            <a:r>
              <a:rPr lang="en-US" sz="2000" dirty="0">
                <a:solidFill>
                  <a:schemeClr val="bg2">
                    <a:lumMod val="10000"/>
                  </a:schemeClr>
                </a:solidFill>
              </a:rPr>
              <a:t>     </a:t>
            </a:r>
          </a:p>
        </p:txBody>
      </p:sp>
    </p:spTree>
  </p:cSld>
  <p:clrMapOvr>
    <a:masterClrMapping/>
  </p:clrMapOvr>
  <p:transition>
    <p:pull dir="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ADDRESSING PEOPLE</a:t>
            </a:r>
          </a:p>
        </p:txBody>
      </p:sp>
      <p:sp>
        <p:nvSpPr>
          <p:cNvPr id="3" name="Rectangle 2"/>
          <p:cNvSpPr/>
          <p:nvPr/>
        </p:nvSpPr>
        <p:spPr>
          <a:xfrm>
            <a:off x="539552" y="1556792"/>
            <a:ext cx="8064896" cy="5078313"/>
          </a:xfrm>
          <a:prstGeom prst="rect">
            <a:avLst/>
          </a:prstGeom>
        </p:spPr>
        <p:txBody>
          <a:bodyPr wrap="square">
            <a:spAutoFit/>
          </a:bodyPr>
          <a:lstStyle/>
          <a:p>
            <a:pPr>
              <a:buFont typeface="Arial" panose="020B0604020202020204" pitchFamily="34" charset="0"/>
              <a:buChar char="•"/>
            </a:pPr>
            <a:r>
              <a:rPr lang="en-US" dirty="0">
                <a:solidFill>
                  <a:schemeClr val="bg2">
                    <a:lumMod val="10000"/>
                  </a:schemeClr>
                </a:solidFill>
              </a:rPr>
              <a:t>"What should I call you?" Even native English people find this question awkward. </a:t>
            </a:r>
          </a:p>
          <a:p>
            <a:pPr>
              <a:buFont typeface="Arial" panose="020B0604020202020204" pitchFamily="34" charset="0"/>
              <a:buChar char="•"/>
            </a:pPr>
            <a:r>
              <a:rPr lang="en-US" dirty="0">
                <a:solidFill>
                  <a:schemeClr val="bg2">
                    <a:lumMod val="10000"/>
                  </a:schemeClr>
                </a:solidFill>
              </a:rPr>
              <a:t>Why is "What should I call you?" such a difficult question to ask? Perhaps it's because you are asking the other person to provide their status or position in the world in relationship to yours. This position may involve age, job, education, religion and even marital status.</a:t>
            </a:r>
          </a:p>
          <a:p>
            <a:pPr>
              <a:buFont typeface="Arial" panose="020B0604020202020204" pitchFamily="34" charset="0"/>
              <a:buChar char="•"/>
            </a:pPr>
            <a:r>
              <a:rPr lang="en-US" dirty="0">
                <a:solidFill>
                  <a:schemeClr val="bg2">
                    <a:lumMod val="10000"/>
                  </a:schemeClr>
                </a:solidFill>
              </a:rPr>
              <a:t>for </a:t>
            </a:r>
            <a:r>
              <a:rPr lang="en-US" dirty="0" err="1">
                <a:solidFill>
                  <a:schemeClr val="bg2">
                    <a:lumMod val="10000"/>
                  </a:schemeClr>
                </a:solidFill>
              </a:rPr>
              <a:t>Mr</a:t>
            </a:r>
            <a:r>
              <a:rPr lang="en-US" dirty="0">
                <a:solidFill>
                  <a:schemeClr val="bg2">
                    <a:lumMod val="10000"/>
                  </a:schemeClr>
                </a:solidFill>
              </a:rPr>
              <a:t> we say "Mister"</a:t>
            </a:r>
          </a:p>
          <a:p>
            <a:pPr>
              <a:buFont typeface="Arial" panose="020B0604020202020204" pitchFamily="34" charset="0"/>
              <a:buChar char="•"/>
            </a:pPr>
            <a:r>
              <a:rPr lang="en-US" dirty="0">
                <a:solidFill>
                  <a:schemeClr val="bg2">
                    <a:lumMod val="10000"/>
                  </a:schemeClr>
                </a:solidFill>
              </a:rPr>
              <a:t>for </a:t>
            </a:r>
            <a:r>
              <a:rPr lang="en-US" dirty="0" err="1">
                <a:solidFill>
                  <a:schemeClr val="bg2">
                    <a:lumMod val="10000"/>
                  </a:schemeClr>
                </a:solidFill>
              </a:rPr>
              <a:t>Mrs</a:t>
            </a:r>
            <a:r>
              <a:rPr lang="en-US" dirty="0">
                <a:solidFill>
                  <a:schemeClr val="bg2">
                    <a:lumMod val="10000"/>
                  </a:schemeClr>
                </a:solidFill>
              </a:rPr>
              <a:t> we say "Misses"</a:t>
            </a:r>
          </a:p>
          <a:p>
            <a:pPr>
              <a:buFont typeface="Arial" panose="020B0604020202020204" pitchFamily="34" charset="0"/>
              <a:buChar char="•"/>
            </a:pPr>
            <a:r>
              <a:rPr lang="en-US" dirty="0">
                <a:solidFill>
                  <a:schemeClr val="bg2">
                    <a:lumMod val="10000"/>
                  </a:schemeClr>
                </a:solidFill>
              </a:rPr>
              <a:t>for Miss we say "Miss"</a:t>
            </a:r>
          </a:p>
          <a:p>
            <a:pPr>
              <a:buFont typeface="Arial" panose="020B0604020202020204" pitchFamily="34" charset="0"/>
              <a:buChar char="•"/>
            </a:pPr>
            <a:r>
              <a:rPr lang="en-US" dirty="0">
                <a:solidFill>
                  <a:schemeClr val="bg2">
                    <a:lumMod val="10000"/>
                  </a:schemeClr>
                </a:solidFill>
              </a:rPr>
              <a:t>for </a:t>
            </a:r>
            <a:r>
              <a:rPr lang="en-US" dirty="0" err="1">
                <a:solidFill>
                  <a:schemeClr val="bg2">
                    <a:lumMod val="10000"/>
                  </a:schemeClr>
                </a:solidFill>
              </a:rPr>
              <a:t>Ms</a:t>
            </a:r>
            <a:r>
              <a:rPr lang="en-US" dirty="0">
                <a:solidFill>
                  <a:schemeClr val="bg2">
                    <a:lumMod val="10000"/>
                  </a:schemeClr>
                </a:solidFill>
              </a:rPr>
              <a:t> we say "</a:t>
            </a:r>
            <a:r>
              <a:rPr lang="en-US" dirty="0" err="1">
                <a:solidFill>
                  <a:schemeClr val="bg2">
                    <a:lumMod val="10000"/>
                  </a:schemeClr>
                </a:solidFill>
              </a:rPr>
              <a:t>Mizz</a:t>
            </a:r>
            <a:r>
              <a:rPr lang="en-US" dirty="0">
                <a:solidFill>
                  <a:schemeClr val="bg2">
                    <a:lumMod val="10000"/>
                  </a:schemeClr>
                </a:solidFill>
              </a:rPr>
              <a:t>“</a:t>
            </a:r>
          </a:p>
          <a:p>
            <a:pPr>
              <a:buFont typeface="Arial" panose="020B0604020202020204" pitchFamily="34" charset="0"/>
              <a:buChar char="•"/>
            </a:pPr>
            <a:r>
              <a:rPr lang="en-US" dirty="0">
                <a:solidFill>
                  <a:schemeClr val="bg2">
                    <a:lumMod val="10000"/>
                  </a:schemeClr>
                </a:solidFill>
              </a:rPr>
              <a:t>There will always be some people and some professions that require more formality than others. Addressing people in writing has different rules and formalities than in speaking.</a:t>
            </a:r>
          </a:p>
          <a:p>
            <a:pPr>
              <a:buFont typeface="Arial" panose="020B0604020202020204" pitchFamily="34" charset="0"/>
              <a:buChar char="•"/>
            </a:pPr>
            <a:r>
              <a:rPr lang="en-US" dirty="0">
                <a:solidFill>
                  <a:schemeClr val="bg2">
                    <a:lumMod val="10000"/>
                  </a:schemeClr>
                </a:solidFill>
              </a:rPr>
              <a:t>You might not be the only person wondering about titles. Students, colleagues or acquaintances may not know what to call you. If they seem unsure about how to pronounce your name, or you want them to call you something more casual, help them out:</a:t>
            </a:r>
          </a:p>
          <a:p>
            <a:r>
              <a:rPr lang="en-US" dirty="0">
                <a:solidFill>
                  <a:schemeClr val="bg2">
                    <a:lumMod val="10000"/>
                  </a:schemeClr>
                </a:solidFill>
              </a:rP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ADDRESSING PEOPLE</a:t>
            </a:r>
          </a:p>
        </p:txBody>
      </p:sp>
      <p:sp>
        <p:nvSpPr>
          <p:cNvPr id="3" name="Rectangle 2"/>
          <p:cNvSpPr/>
          <p:nvPr/>
        </p:nvSpPr>
        <p:spPr>
          <a:xfrm>
            <a:off x="539552" y="1700808"/>
            <a:ext cx="8064896" cy="4801314"/>
          </a:xfrm>
          <a:prstGeom prst="rect">
            <a:avLst/>
          </a:prstGeom>
        </p:spPr>
        <p:txBody>
          <a:bodyPr wrap="square">
            <a:spAutoFit/>
          </a:bodyPr>
          <a:lstStyle/>
          <a:p>
            <a:pPr>
              <a:buFont typeface="Arial" panose="020B0604020202020204" pitchFamily="34" charset="0"/>
              <a:buChar char="•"/>
            </a:pPr>
            <a:r>
              <a:rPr lang="en-US" dirty="0">
                <a:solidFill>
                  <a:schemeClr val="bg2">
                    <a:lumMod val="10000"/>
                  </a:schemeClr>
                </a:solidFill>
              </a:rPr>
              <a:t>Please, call me [first name]</a:t>
            </a:r>
          </a:p>
          <a:p>
            <a:pPr>
              <a:buFont typeface="Arial" panose="020B0604020202020204" pitchFamily="34" charset="0"/>
              <a:buChar char="•"/>
            </a:pPr>
            <a:r>
              <a:rPr lang="en-US" dirty="0">
                <a:solidFill>
                  <a:schemeClr val="bg2">
                    <a:lumMod val="10000"/>
                  </a:schemeClr>
                </a:solidFill>
              </a:rPr>
              <a:t>You can call me [nickname or short form]</a:t>
            </a:r>
          </a:p>
          <a:p>
            <a:pPr>
              <a:buFont typeface="Arial" panose="020B0604020202020204" pitchFamily="34" charset="0"/>
              <a:buChar char="•"/>
            </a:pPr>
            <a:r>
              <a:rPr lang="en-US" dirty="0"/>
              <a:t>In business situations, use formal titles unless the people you meet tell you otherwise.</a:t>
            </a:r>
          </a:p>
          <a:p>
            <a:pPr>
              <a:buFont typeface="Arial" panose="020B0604020202020204" pitchFamily="34" charset="0"/>
              <a:buChar char="•"/>
            </a:pPr>
            <a:r>
              <a:rPr lang="en-US" dirty="0">
                <a:solidFill>
                  <a:schemeClr val="bg2">
                    <a:lumMod val="10000"/>
                  </a:schemeClr>
                </a:solidFill>
              </a:rPr>
              <a:t>As a Thumb rule people are generally addressed by their ‘First’ names. When using the Surname, it is always precede by Rank/Designation/Mr./Mrs./Ms.   </a:t>
            </a:r>
          </a:p>
          <a:p>
            <a:pPr>
              <a:buFont typeface="Arial" panose="020B0604020202020204" pitchFamily="34" charset="0"/>
              <a:buChar char="•"/>
            </a:pPr>
            <a:r>
              <a:rPr lang="en-US" dirty="0">
                <a:solidFill>
                  <a:schemeClr val="bg2">
                    <a:lumMod val="10000"/>
                  </a:schemeClr>
                </a:solidFill>
              </a:rPr>
              <a:t>When you are writing to someone for the first time, use a formal address: </a:t>
            </a:r>
            <a:r>
              <a:rPr lang="en-US" dirty="0" err="1">
                <a:solidFill>
                  <a:schemeClr val="bg2">
                    <a:lumMod val="10000"/>
                  </a:schemeClr>
                </a:solidFill>
              </a:rPr>
              <a:t>Mr</a:t>
            </a:r>
            <a:r>
              <a:rPr lang="en-US" dirty="0">
                <a:solidFill>
                  <a:schemeClr val="bg2">
                    <a:lumMod val="10000"/>
                  </a:schemeClr>
                </a:solidFill>
              </a:rPr>
              <a:t> or </a:t>
            </a:r>
            <a:r>
              <a:rPr lang="en-US" dirty="0" err="1">
                <a:solidFill>
                  <a:schemeClr val="bg2">
                    <a:lumMod val="10000"/>
                  </a:schemeClr>
                </a:solidFill>
              </a:rPr>
              <a:t>Ms</a:t>
            </a:r>
            <a:r>
              <a:rPr lang="en-US" dirty="0">
                <a:solidFill>
                  <a:schemeClr val="bg2">
                    <a:lumMod val="10000"/>
                  </a:schemeClr>
                </a:solidFill>
              </a:rPr>
              <a:t> + the person's last name if you know it. If you can't find the last name, use a generic title such as Sir or Madam.</a:t>
            </a:r>
          </a:p>
          <a:p>
            <a:pPr>
              <a:buFont typeface="Arial" panose="020B0604020202020204" pitchFamily="34" charset="0"/>
              <a:buChar char="•"/>
            </a:pPr>
            <a:r>
              <a:rPr lang="en-US" b="1" dirty="0">
                <a:solidFill>
                  <a:schemeClr val="bg2">
                    <a:lumMod val="10000"/>
                  </a:schemeClr>
                </a:solidFill>
              </a:rPr>
              <a:t>There is no requirement to address people as ‘Sir’ or ‘Madam’. </a:t>
            </a:r>
            <a:r>
              <a:rPr lang="en-US" dirty="0">
                <a:solidFill>
                  <a:schemeClr val="bg2">
                    <a:lumMod val="10000"/>
                  </a:schemeClr>
                </a:solidFill>
              </a:rPr>
              <a:t>In certain instances, this is not appreciated. </a:t>
            </a:r>
          </a:p>
          <a:p>
            <a:pPr>
              <a:buFont typeface="Arial" panose="020B0604020202020204" pitchFamily="34" charset="0"/>
              <a:buChar char="•"/>
            </a:pPr>
            <a:r>
              <a:rPr lang="en-US" dirty="0">
                <a:solidFill>
                  <a:schemeClr val="bg2">
                    <a:lumMod val="10000"/>
                  </a:schemeClr>
                </a:solidFill>
              </a:rPr>
              <a:t>Please remember only in a very few instance, one will come across people from nobility or Diplomatic Missions and other categories, in which case there is a different protocol to be observed; such as people who are conferred Titles by the Australian Government such as ‘knights’ and ‘Dames’.          </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28600"/>
            <a:ext cx="8929718" cy="990600"/>
          </a:xfrm>
        </p:spPr>
        <p:txBody>
          <a:bodyPr>
            <a:noAutofit/>
          </a:bodyPr>
          <a:lstStyle/>
          <a:p>
            <a:pPr algn="ctr"/>
            <a:r>
              <a:rPr lang="en-US" sz="4000" b="1" dirty="0"/>
              <a:t>CARING FOR CHILDREN</a:t>
            </a:r>
          </a:p>
        </p:txBody>
      </p:sp>
      <p:sp>
        <p:nvSpPr>
          <p:cNvPr id="3" name="Rectangle 2"/>
          <p:cNvSpPr/>
          <p:nvPr/>
        </p:nvSpPr>
        <p:spPr>
          <a:xfrm>
            <a:off x="323528" y="2276872"/>
            <a:ext cx="8382000" cy="3046988"/>
          </a:xfrm>
          <a:prstGeom prst="rect">
            <a:avLst/>
          </a:prstGeom>
        </p:spPr>
        <p:txBody>
          <a:bodyPr wrap="square">
            <a:spAutoFit/>
          </a:bodyPr>
          <a:lstStyle/>
          <a:p>
            <a:pPr>
              <a:buFont typeface="Arial" panose="020B0604020202020204" pitchFamily="34" charset="0"/>
              <a:buChar char="•"/>
            </a:pPr>
            <a:r>
              <a:rPr lang="en-US" sz="2400" dirty="0">
                <a:solidFill>
                  <a:schemeClr val="bg2">
                    <a:lumMod val="10000"/>
                  </a:schemeClr>
                </a:solidFill>
              </a:rPr>
              <a:t>Unlike elsewhere, you may not touch, fondle and kiss the children as a ritual to show your appreciation and affection.   </a:t>
            </a:r>
          </a:p>
          <a:p>
            <a:pPr>
              <a:buFont typeface="Arial" panose="020B0604020202020204" pitchFamily="34" charset="0"/>
              <a:buChar char="•"/>
            </a:pPr>
            <a:r>
              <a:rPr lang="en-US" sz="2400" dirty="0">
                <a:solidFill>
                  <a:schemeClr val="bg2">
                    <a:lumMod val="10000"/>
                  </a:schemeClr>
                </a:solidFill>
              </a:rPr>
              <a:t> In fact you will require to get yourself a “working with Children Check", if you are likely to work with children as part of your job or career which you can apply for at any of the “Australian Post” outlets.  </a:t>
            </a:r>
          </a:p>
          <a:p>
            <a:r>
              <a:rPr lang="en-US" sz="2400" dirty="0">
                <a:solidFill>
                  <a:schemeClr val="bg2">
                    <a:lumMod val="10000"/>
                  </a:schemeClr>
                </a:solidFill>
              </a:rPr>
              <a:t> </a:t>
            </a:r>
          </a:p>
        </p:txBody>
      </p:sp>
    </p:spTree>
  </p:cSld>
  <p:clrMapOvr>
    <a:masterClrMapping/>
  </p:clrMapOvr>
  <p:transition>
    <p:wheel spokes="3"/>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5355312"/>
          </a:xfrm>
          <a:prstGeom prst="rect">
            <a:avLst/>
          </a:prstGeom>
        </p:spPr>
        <p:txBody>
          <a:bodyPr wrap="square">
            <a:spAutoFit/>
          </a:bodyPr>
          <a:lstStyle/>
          <a:p>
            <a:r>
              <a:rPr lang="en-AU" dirty="0"/>
              <a:t>If you are </a:t>
            </a:r>
            <a:r>
              <a:rPr lang="en-AU" b="1" dirty="0"/>
              <a:t>out and about</a:t>
            </a:r>
            <a:r>
              <a:rPr lang="en-AU" dirty="0"/>
              <a:t>:</a:t>
            </a:r>
          </a:p>
          <a:p>
            <a:pPr marL="742950" lvl="1" indent="-285750">
              <a:buFont typeface="Wingdings" panose="05000000000000000000" pitchFamily="2" charset="2"/>
              <a:buChar char="ü"/>
            </a:pPr>
            <a:r>
              <a:rPr lang="en-AU" dirty="0"/>
              <a:t>Be alert to your surroundings and the people around you, especially if you are alone or it is dark </a:t>
            </a:r>
          </a:p>
          <a:p>
            <a:pPr marL="742950" lvl="1" indent="-285750">
              <a:buFont typeface="Wingdings" panose="05000000000000000000" pitchFamily="2" charset="2"/>
              <a:buChar char="ü"/>
            </a:pPr>
            <a:r>
              <a:rPr lang="en-AU" dirty="0"/>
              <a:t>Whenever possible, travel with a friend or as part of a group </a:t>
            </a:r>
          </a:p>
          <a:p>
            <a:pPr marL="742950" lvl="1" indent="-285750">
              <a:buFont typeface="Wingdings" panose="05000000000000000000" pitchFamily="2" charset="2"/>
              <a:buChar char="ü"/>
            </a:pPr>
            <a:r>
              <a:rPr lang="en-AU" dirty="0"/>
              <a:t>Stay in well-lit areas as much as possible </a:t>
            </a:r>
          </a:p>
          <a:p>
            <a:pPr marL="742950" lvl="1" indent="-285750">
              <a:buFont typeface="Wingdings" panose="05000000000000000000" pitchFamily="2" charset="2"/>
              <a:buChar char="ü"/>
            </a:pPr>
            <a:r>
              <a:rPr lang="en-AU" dirty="0"/>
              <a:t>Walk confidently and at a steady pace </a:t>
            </a:r>
          </a:p>
          <a:p>
            <a:pPr marL="742950" lvl="1" indent="-285750">
              <a:buFont typeface="Wingdings" panose="05000000000000000000" pitchFamily="2" charset="2"/>
              <a:buChar char="ü"/>
            </a:pPr>
            <a:r>
              <a:rPr lang="en-AU" dirty="0"/>
              <a:t>Make eye contact with people when walking - let them know that you have noticed their presence </a:t>
            </a:r>
          </a:p>
          <a:p>
            <a:pPr marL="742950" lvl="1" indent="-285750">
              <a:buFont typeface="Wingdings" panose="05000000000000000000" pitchFamily="2" charset="2"/>
              <a:buChar char="ü"/>
            </a:pPr>
            <a:r>
              <a:rPr lang="en-AU" dirty="0"/>
              <a:t>Do not respond to conversation from strangers on the street or in a car - continue walking </a:t>
            </a:r>
          </a:p>
          <a:p>
            <a:pPr marL="742950" lvl="1" indent="-285750">
              <a:buFont typeface="Wingdings" panose="05000000000000000000" pitchFamily="2" charset="2"/>
              <a:buChar char="ü"/>
            </a:pPr>
            <a:r>
              <a:rPr lang="en-AU" dirty="0"/>
              <a:t>Be aware of your surroundings, and avoid using personal stereos or radios - you might not hear trouble approaching </a:t>
            </a:r>
          </a:p>
          <a:p>
            <a:pPr marL="742950" lvl="1" indent="-285750">
              <a:buFont typeface="Wingdings" panose="05000000000000000000" pitchFamily="2" charset="2"/>
              <a:buChar char="ü"/>
            </a:pPr>
            <a:r>
              <a:rPr lang="en-AU" dirty="0"/>
              <a:t>always keep your briefcase or bag in view and close to your body </a:t>
            </a:r>
          </a:p>
          <a:p>
            <a:pPr marL="742950" lvl="1" indent="-285750">
              <a:buFont typeface="Wingdings" panose="05000000000000000000" pitchFamily="2" charset="2"/>
              <a:buChar char="ü"/>
            </a:pPr>
            <a:r>
              <a:rPr lang="en-AU" dirty="0"/>
              <a:t>Be discrete with your cash or mobile phones </a:t>
            </a:r>
          </a:p>
          <a:p>
            <a:pPr marL="742950" lvl="1" indent="-285750">
              <a:buFont typeface="Wingdings" panose="05000000000000000000" pitchFamily="2" charset="2"/>
              <a:buChar char="ü"/>
            </a:pPr>
            <a:r>
              <a:rPr lang="en-AU" dirty="0"/>
              <a:t>When going to your car or home, have your keys in your hand and easily accessible </a:t>
            </a:r>
          </a:p>
          <a:p>
            <a:pPr marL="742950" lvl="1" indent="-285750">
              <a:buFont typeface="Wingdings" panose="05000000000000000000" pitchFamily="2" charset="2"/>
              <a:buChar char="ü"/>
            </a:pPr>
            <a:r>
              <a:rPr lang="en-AU" dirty="0"/>
              <a:t>If you do not have a mobile phone, make sure that you have a phone card or change to make a phone call, but remember - emergency 000 calls are free of charge. (Source: Australian Federal Police)</a:t>
            </a:r>
          </a:p>
        </p:txBody>
      </p:sp>
    </p:spTree>
  </p:cSld>
  <p:clrMapOvr>
    <a:masterClrMapping/>
  </p:clrMapOvr>
  <p:transition>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155863" y="1608231"/>
            <a:ext cx="8700655" cy="5078313"/>
          </a:xfrm>
          <a:prstGeom prst="rect">
            <a:avLst/>
          </a:prstGeom>
        </p:spPr>
        <p:txBody>
          <a:bodyPr wrap="square">
            <a:spAutoFit/>
          </a:bodyPr>
          <a:lstStyle/>
          <a:p>
            <a:pPr marL="285750" indent="-285750">
              <a:buFont typeface="Arial" panose="020B0604020202020204" pitchFamily="34" charset="0"/>
              <a:buChar char="•"/>
            </a:pPr>
            <a:r>
              <a:rPr lang="en-AU" dirty="0"/>
              <a:t>When you are </a:t>
            </a:r>
            <a:r>
              <a:rPr lang="en-AU" b="1" dirty="0"/>
              <a:t>out and about</a:t>
            </a:r>
            <a:r>
              <a:rPr lang="en-AU" dirty="0"/>
              <a:t>, it is important to be alert and aware of your personal safety.  </a:t>
            </a:r>
          </a:p>
          <a:p>
            <a:pPr marL="285750" indent="-285750">
              <a:buFont typeface="Arial" panose="020B0604020202020204" pitchFamily="34" charset="0"/>
              <a:buChar char="•"/>
            </a:pPr>
            <a:r>
              <a:rPr lang="en-AU" dirty="0"/>
              <a:t>If you are </a:t>
            </a:r>
            <a:r>
              <a:rPr lang="en-AU" b="1" dirty="0"/>
              <a:t>going out at night</a:t>
            </a:r>
            <a:r>
              <a:rPr lang="en-AU" dirty="0"/>
              <a:t> remember:</a:t>
            </a:r>
          </a:p>
          <a:p>
            <a:pPr marL="742950" lvl="1" indent="-285750">
              <a:buFont typeface="Wingdings" panose="05000000000000000000" pitchFamily="2" charset="2"/>
              <a:buChar char="ü"/>
            </a:pPr>
            <a:r>
              <a:rPr lang="en-AU" dirty="0"/>
              <a:t>Think ahead - consider how you are going to get home - what about pre-booking a taxi or arranging transport with a friend or family member? </a:t>
            </a:r>
          </a:p>
          <a:p>
            <a:pPr marL="742950" lvl="1" indent="-285750">
              <a:buFont typeface="Wingdings" panose="05000000000000000000" pitchFamily="2" charset="2"/>
              <a:buChar char="ü"/>
            </a:pPr>
            <a:r>
              <a:rPr lang="en-AU" dirty="0"/>
              <a:t>Never hitch-hike. </a:t>
            </a:r>
          </a:p>
          <a:p>
            <a:pPr marL="742950" lvl="1" indent="-285750">
              <a:buFont typeface="Wingdings" panose="05000000000000000000" pitchFamily="2" charset="2"/>
              <a:buChar char="ü"/>
            </a:pPr>
            <a:r>
              <a:rPr lang="en-AU" dirty="0"/>
              <a:t>Make sure that you stay with your party and that someone knows where you are at all times. </a:t>
            </a:r>
          </a:p>
          <a:p>
            <a:pPr marL="742950" lvl="1" indent="-285750">
              <a:buFont typeface="Wingdings" panose="05000000000000000000" pitchFamily="2" charset="2"/>
              <a:buChar char="ü"/>
            </a:pPr>
            <a:r>
              <a:rPr lang="en-AU" dirty="0"/>
              <a:t>Make sure you have enough money to get home or to phone. </a:t>
            </a:r>
          </a:p>
          <a:p>
            <a:pPr marL="742950" lvl="1" indent="-285750">
              <a:buFont typeface="Wingdings" panose="05000000000000000000" pitchFamily="2" charset="2"/>
              <a:buChar char="ü"/>
            </a:pPr>
            <a:r>
              <a:rPr lang="en-AU" dirty="0"/>
              <a:t>Keep away from trouble - if you see any trouble or suspect that it might be about to start - move away from the scene if you can. The best thing you can do is to alert the police and keep away. </a:t>
            </a:r>
          </a:p>
          <a:p>
            <a:pPr marL="742950" lvl="1" indent="-285750">
              <a:buFont typeface="Wingdings" panose="05000000000000000000" pitchFamily="2" charset="2"/>
              <a:buChar char="ü"/>
            </a:pPr>
            <a:r>
              <a:rPr lang="en-AU" dirty="0"/>
              <a:t>Walk purposely and try to appear confident. Be wary of casual requests from strangers, like someone asking for a cigarette or change - they could have ulterior motives. </a:t>
            </a:r>
          </a:p>
          <a:p>
            <a:pPr marL="742950" lvl="1" indent="-285750">
              <a:buFont typeface="Wingdings" panose="05000000000000000000" pitchFamily="2" charset="2"/>
              <a:buChar char="ü"/>
            </a:pPr>
            <a:r>
              <a:rPr lang="en-AU" dirty="0"/>
              <a:t>Try not to carry your wallet in your back trouser pocket where it is vulnerable and in clear view.</a:t>
            </a:r>
          </a:p>
        </p:txBody>
      </p:sp>
    </p:spTree>
  </p:cSld>
  <p:clrMapOvr>
    <a:masterClrMapping/>
  </p:clrMapOvr>
  <p:transition>
    <p:fade thruBlk="1"/>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369332"/>
          </a:xfrm>
          <a:prstGeom prst="rect">
            <a:avLst/>
          </a:prstGeom>
        </p:spPr>
        <p:txBody>
          <a:bodyPr wrap="square">
            <a:spAutoFit/>
          </a:bodyPr>
          <a:lstStyle/>
          <a:p>
            <a:r>
              <a:rPr lang="en-AU" dirty="0"/>
              <a:t> </a:t>
            </a:r>
          </a:p>
        </p:txBody>
      </p:sp>
      <p:pic>
        <p:nvPicPr>
          <p:cNvPr id="7172" name="Picture 24" descr="Description: Buzios%20-%20waiting%20for%20bus%20to%20Campos%20-%20me-thumb">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6734" y="74613"/>
            <a:ext cx="1247775" cy="93345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235527" y="1660590"/>
            <a:ext cx="8762999" cy="4985980"/>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Public Transport Safety  </a:t>
            </a:r>
            <a:endParaRPr lang="en-AU" altLang="zh-CN" sz="2000" dirty="0">
              <a:solidFill>
                <a:srgbClr val="323232"/>
              </a:solidFill>
              <a:cs typeface="Arial" panose="020B0604020202020204" pitchFamily="34" charset="0"/>
            </a:endParaRPr>
          </a:p>
          <a:p>
            <a:pPr lvl="0" eaLnBrk="0" fontAlgn="base" hangingPunct="0">
              <a:spcBef>
                <a:spcPct val="0"/>
              </a:spcBef>
              <a:spcAft>
                <a:spcPct val="0"/>
              </a:spcAft>
              <a:buFontTx/>
              <a:buChar char="•"/>
            </a:pPr>
            <a:r>
              <a:rPr lang="en-AU" altLang="zh-CN" sz="2000" dirty="0">
                <a:solidFill>
                  <a:srgbClr val="323232"/>
                </a:solidFill>
                <a:ea typeface="Times New Roman" panose="02020603050405020304" pitchFamily="18" charset="0"/>
                <a:cs typeface="Arial" panose="020B0604020202020204" pitchFamily="34" charset="0"/>
              </a:rPr>
              <a:t>Travelling on public transport should be a safe and comfortable experience. </a:t>
            </a:r>
            <a:endParaRPr lang="en-AU" altLang="zh-CN" sz="2000" dirty="0">
              <a:solidFill>
                <a:srgbClr val="323232"/>
              </a:solidFill>
              <a:cs typeface="Arial" panose="020B0604020202020204" pitchFamily="34" charset="0"/>
            </a:endParaRPr>
          </a:p>
          <a:p>
            <a:pPr lvl="0" eaLnBrk="0" fontAlgn="base" hangingPunct="0">
              <a:spcBef>
                <a:spcPct val="0"/>
              </a:spcBef>
              <a:spcAft>
                <a:spcPct val="0"/>
              </a:spcAft>
              <a:buFontTx/>
              <a:buChar char="•"/>
            </a:pPr>
            <a:r>
              <a:rPr lang="en-AU" altLang="zh-CN" sz="2000" dirty="0">
                <a:solidFill>
                  <a:srgbClr val="323232"/>
                </a:solidFill>
                <a:ea typeface="Times New Roman" panose="02020603050405020304" pitchFamily="18" charset="0"/>
                <a:cs typeface="Arial" panose="020B0604020202020204" pitchFamily="34" charset="0"/>
              </a:rPr>
              <a:t>Numerous security measures have been adopted to maximise the safety of travellers including: security officers, police, guards, help points, good lighting and security cameras. </a:t>
            </a:r>
            <a:endParaRPr lang="en-AU" altLang="zh-CN" sz="2000" dirty="0">
              <a:solidFill>
                <a:srgbClr val="323232"/>
              </a:solidFill>
              <a:cs typeface="Arial" panose="020B0604020202020204" pitchFamily="34" charset="0"/>
            </a:endParaRPr>
          </a:p>
          <a:p>
            <a:pPr lvl="0" eaLnBrk="0" fontAlgn="base" hangingPunct="0">
              <a:spcBef>
                <a:spcPct val="0"/>
              </a:spcBef>
              <a:spcAft>
                <a:spcPct val="0"/>
              </a:spcAft>
              <a:buFontTx/>
              <a:buChar char="•"/>
            </a:pPr>
            <a:r>
              <a:rPr lang="en-AU" altLang="zh-CN" sz="2000" dirty="0">
                <a:solidFill>
                  <a:srgbClr val="323232"/>
                </a:solidFill>
                <a:ea typeface="Times New Roman" panose="02020603050405020304" pitchFamily="18" charset="0"/>
                <a:cs typeface="Arial" panose="020B0604020202020204" pitchFamily="34" charset="0"/>
              </a:rPr>
              <a:t>Most drivers also have two-way radios and can call for assistance.</a:t>
            </a:r>
            <a:endParaRPr lang="en-AU" altLang="zh-CN" sz="2000" dirty="0">
              <a:solidFill>
                <a:srgbClr val="323232"/>
              </a:solidFill>
              <a:cs typeface="Arial" panose="020B0604020202020204" pitchFamily="34" charset="0"/>
            </a:endParaRPr>
          </a:p>
          <a:p>
            <a:pPr lvl="0" eaLnBrk="0" fontAlgn="base" hangingPunct="0">
              <a:spcBef>
                <a:spcPct val="0"/>
              </a:spcBef>
              <a:spcAft>
                <a:spcPct val="0"/>
              </a:spcAft>
            </a:pPr>
            <a:endParaRPr lang="en-AU" altLang="zh-CN" sz="2000" b="1" dirty="0">
              <a:solidFill>
                <a:srgbClr val="323232"/>
              </a:solidFill>
              <a:ea typeface="Times New Roman" panose="02020603050405020304" pitchFamily="18" charset="0"/>
              <a:cs typeface="Arial" panose="020B0604020202020204" pitchFamily="34" charset="0"/>
            </a:endParaRPr>
          </a:p>
          <a:p>
            <a:pPr lvl="0" eaLnBrk="0" fontAlgn="base" hangingPunct="0">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Buses: </a:t>
            </a:r>
            <a:r>
              <a:rPr lang="en-AU" altLang="zh-CN" sz="2000" dirty="0">
                <a:solidFill>
                  <a:srgbClr val="323232"/>
                </a:solidFill>
                <a:ea typeface="Times New Roman" panose="02020603050405020304" pitchFamily="18" charset="0"/>
                <a:cs typeface="Arial" panose="020B0604020202020204" pitchFamily="34" charset="0"/>
              </a:rPr>
              <a:t>Waiting for a bus:</a:t>
            </a:r>
            <a:endParaRPr lang="en-AU" altLang="zh-CN" sz="2000" dirty="0">
              <a:solidFill>
                <a:srgbClr val="323232"/>
              </a:solidFill>
              <a:cs typeface="Arial" panose="020B0604020202020204" pitchFamily="34" charset="0"/>
            </a:endParaRPr>
          </a:p>
          <a:p>
            <a:pPr marL="342900" indent="-342900" algn="just"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Avoid isolated bus stops </a:t>
            </a:r>
          </a:p>
          <a:p>
            <a:pPr marL="342900" lvl="0" indent="-342900" algn="just"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Stand away from the curb until the bus arrives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Don't open your purse or wallet while boarding the bus - have your money/pass already in hand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At night, wait in well lit areas and near other people </a:t>
            </a:r>
            <a:endParaRPr lang="en-AU" sz="2000" dirty="0">
              <a:cs typeface="Arial" panose="020B0604020202020204" pitchFamily="34" charset="0"/>
            </a:endParaRPr>
          </a:p>
          <a:p>
            <a:pPr marL="342900" lvl="0" indent="-342900" algn="just" eaLnBrk="0" fontAlgn="base" hangingPunct="0">
              <a:spcBef>
                <a:spcPct val="0"/>
              </a:spcBef>
              <a:spcAft>
                <a:spcPct val="0"/>
              </a:spcAft>
              <a:buFont typeface="Arial" panose="020B0604020202020204" pitchFamily="34" charset="0"/>
              <a:buChar char="•"/>
              <a:tabLst>
                <a:tab pos="228600" algn="l"/>
              </a:tabLst>
            </a:pPr>
            <a:r>
              <a:rPr lang="en-AU" sz="2000" dirty="0">
                <a:ea typeface="Times New Roman" panose="02020603050405020304" pitchFamily="18" charset="0"/>
                <a:cs typeface="Arial" panose="020B0604020202020204" pitchFamily="34" charset="0"/>
              </a:rPr>
              <a:t>Check timetables to avoid long waits.</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Tree>
  </p:cSld>
  <p:clrMapOvr>
    <a:masterClrMapping/>
  </p:clrMapOvr>
  <p:transition>
    <p:cut thruBlk="1"/>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5355312"/>
          </a:xfrm>
          <a:prstGeom prst="rect">
            <a:avLst/>
          </a:prstGeom>
        </p:spPr>
        <p:txBody>
          <a:bodyPr wrap="square">
            <a:spAutoFit/>
          </a:bodyPr>
          <a:lstStyle/>
          <a:p>
            <a:r>
              <a:rPr lang="en-AU" dirty="0"/>
              <a:t>If you are </a:t>
            </a:r>
            <a:r>
              <a:rPr lang="en-AU" b="1" dirty="0"/>
              <a:t>out and about</a:t>
            </a:r>
            <a:r>
              <a:rPr lang="en-AU" dirty="0"/>
              <a:t>:</a:t>
            </a:r>
          </a:p>
          <a:p>
            <a:pPr marL="742950" lvl="1" indent="-285750">
              <a:buFont typeface="Wingdings" panose="05000000000000000000" pitchFamily="2" charset="2"/>
              <a:buChar char="ü"/>
            </a:pPr>
            <a:r>
              <a:rPr lang="en-AU" dirty="0"/>
              <a:t>Be alert to your surroundings and the people around you, especially if you are alone or it is dark </a:t>
            </a:r>
          </a:p>
          <a:p>
            <a:pPr marL="742950" lvl="1" indent="-285750">
              <a:buFont typeface="Wingdings" panose="05000000000000000000" pitchFamily="2" charset="2"/>
              <a:buChar char="ü"/>
            </a:pPr>
            <a:r>
              <a:rPr lang="en-AU" dirty="0"/>
              <a:t>Whenever possible, travel with a friend or as part of a group </a:t>
            </a:r>
          </a:p>
          <a:p>
            <a:pPr marL="742950" lvl="1" indent="-285750">
              <a:buFont typeface="Wingdings" panose="05000000000000000000" pitchFamily="2" charset="2"/>
              <a:buChar char="ü"/>
            </a:pPr>
            <a:r>
              <a:rPr lang="en-AU" dirty="0"/>
              <a:t>Stay in well-lit areas as much as possible </a:t>
            </a:r>
          </a:p>
          <a:p>
            <a:pPr marL="742950" lvl="1" indent="-285750">
              <a:buFont typeface="Wingdings" panose="05000000000000000000" pitchFamily="2" charset="2"/>
              <a:buChar char="ü"/>
            </a:pPr>
            <a:r>
              <a:rPr lang="en-AU" dirty="0"/>
              <a:t>Walk confidently and at a steady pace </a:t>
            </a:r>
          </a:p>
          <a:p>
            <a:pPr marL="742950" lvl="1" indent="-285750">
              <a:buFont typeface="Wingdings" panose="05000000000000000000" pitchFamily="2" charset="2"/>
              <a:buChar char="ü"/>
            </a:pPr>
            <a:r>
              <a:rPr lang="en-AU" dirty="0"/>
              <a:t>Make eye contact with people when walking - let them know that you have noticed their presence </a:t>
            </a:r>
          </a:p>
          <a:p>
            <a:pPr marL="742950" lvl="1" indent="-285750">
              <a:buFont typeface="Wingdings" panose="05000000000000000000" pitchFamily="2" charset="2"/>
              <a:buChar char="ü"/>
            </a:pPr>
            <a:r>
              <a:rPr lang="en-AU" dirty="0"/>
              <a:t>Do not respond to conversation from strangers on the street or in a car - continue walking </a:t>
            </a:r>
          </a:p>
          <a:p>
            <a:pPr marL="742950" lvl="1" indent="-285750">
              <a:buFont typeface="Wingdings" panose="05000000000000000000" pitchFamily="2" charset="2"/>
              <a:buChar char="ü"/>
            </a:pPr>
            <a:r>
              <a:rPr lang="en-AU" dirty="0"/>
              <a:t>Be aware of your surroundings, and avoid using personal stereos or radios - you might not hear trouble approaching </a:t>
            </a:r>
          </a:p>
          <a:p>
            <a:pPr marL="742950" lvl="1" indent="-285750">
              <a:buFont typeface="Wingdings" panose="05000000000000000000" pitchFamily="2" charset="2"/>
              <a:buChar char="ü"/>
            </a:pPr>
            <a:r>
              <a:rPr lang="en-AU" dirty="0"/>
              <a:t>always keep your briefcase or bag in view and close to your body </a:t>
            </a:r>
          </a:p>
          <a:p>
            <a:pPr marL="742950" lvl="1" indent="-285750">
              <a:buFont typeface="Wingdings" panose="05000000000000000000" pitchFamily="2" charset="2"/>
              <a:buChar char="ü"/>
            </a:pPr>
            <a:r>
              <a:rPr lang="en-AU" dirty="0"/>
              <a:t>Be discrete with your cash or mobile phones </a:t>
            </a:r>
          </a:p>
          <a:p>
            <a:pPr marL="742950" lvl="1" indent="-285750">
              <a:buFont typeface="Wingdings" panose="05000000000000000000" pitchFamily="2" charset="2"/>
              <a:buChar char="ü"/>
            </a:pPr>
            <a:r>
              <a:rPr lang="en-AU" dirty="0"/>
              <a:t>When going to your car or home, have your keys in your hand and easily accessible </a:t>
            </a:r>
          </a:p>
          <a:p>
            <a:pPr marL="742950" lvl="1" indent="-285750">
              <a:buFont typeface="Wingdings" panose="05000000000000000000" pitchFamily="2" charset="2"/>
              <a:buChar char="ü"/>
            </a:pPr>
            <a:r>
              <a:rPr lang="en-AU" dirty="0"/>
              <a:t>If you do not have a mobile phone, make sure that you have a phone card or change to make a phone call, but remember - emergency 000 calls are free of charge. (Source: Australian Federal Police)</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87036" y="1624492"/>
            <a:ext cx="8721436" cy="4154984"/>
          </a:xfrm>
          <a:prstGeom prst="rect">
            <a:avLst/>
          </a:prstGeom>
        </p:spPr>
        <p:txBody>
          <a:bodyPr wrap="square">
            <a:spAutoFit/>
          </a:bodyPr>
          <a:lstStyle/>
          <a:p>
            <a:pPr marL="342900" lvl="0" indent="-342900">
              <a:buFont typeface="Arial" panose="020B0604020202020204" pitchFamily="34" charset="0"/>
              <a:buChar char="•"/>
            </a:pPr>
            <a:r>
              <a:rPr lang="en-AU" sz="2400" dirty="0"/>
              <a:t>While living and studying abroad may be an exciting adventure- it can also present a range of challenges. </a:t>
            </a:r>
          </a:p>
          <a:p>
            <a:pPr marL="342900" indent="-342900">
              <a:buFont typeface="Arial" panose="020B0604020202020204" pitchFamily="34" charset="0"/>
              <a:buChar char="•"/>
            </a:pPr>
            <a:r>
              <a:rPr lang="en-AU" sz="2400" dirty="0"/>
              <a:t>Adjustment to a new country and culture is a process that occurs gradually and takes time. </a:t>
            </a:r>
          </a:p>
          <a:p>
            <a:pPr marL="342900" lvl="0" indent="-342900">
              <a:buFont typeface="Arial" panose="020B0604020202020204" pitchFamily="34" charset="0"/>
              <a:buChar char="•"/>
            </a:pPr>
            <a:r>
              <a:rPr lang="en-AU" sz="2400" dirty="0"/>
              <a:t>Having decided to study and live in Australia-you will be undertaking adjustments in many areas of your life including </a:t>
            </a:r>
            <a:r>
              <a:rPr lang="en-AU" sz="2400" b="1" dirty="0"/>
              <a:t>cultural</a:t>
            </a:r>
            <a:r>
              <a:rPr lang="en-AU" sz="2400" dirty="0"/>
              <a:t>, </a:t>
            </a:r>
            <a:r>
              <a:rPr lang="en-AU" sz="2400" b="1" dirty="0"/>
              <a:t>social</a:t>
            </a:r>
            <a:r>
              <a:rPr lang="en-AU" sz="2400" dirty="0"/>
              <a:t> and </a:t>
            </a:r>
            <a:r>
              <a:rPr lang="en-AU" sz="2400" b="1" dirty="0"/>
              <a:t>academic.</a:t>
            </a:r>
            <a:r>
              <a:rPr lang="en-AU" sz="2400" dirty="0"/>
              <a:t> </a:t>
            </a:r>
          </a:p>
          <a:p>
            <a:pPr marL="342900" lvl="0" indent="-342900">
              <a:buFont typeface="Arial" panose="020B0604020202020204" pitchFamily="34" charset="0"/>
              <a:buChar char="•"/>
            </a:pPr>
            <a:r>
              <a:rPr lang="en-AU" sz="2400" dirty="0"/>
              <a:t>The values, beliefs, traditions and customs of your home country may vary greatly from those in Australia and </a:t>
            </a:r>
            <a:r>
              <a:rPr lang="en-AU" sz="2400" b="1" dirty="0"/>
              <a:t>adapting to the Australian way of life may take some time</a:t>
            </a:r>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74341"/>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Tree>
  </p:cSld>
  <p:clrMapOvr>
    <a:masterClrMapping/>
  </p:clrMapOvr>
  <p:transition>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155863" y="1608231"/>
            <a:ext cx="8700655" cy="5078313"/>
          </a:xfrm>
          <a:prstGeom prst="rect">
            <a:avLst/>
          </a:prstGeom>
        </p:spPr>
        <p:txBody>
          <a:bodyPr wrap="square">
            <a:spAutoFit/>
          </a:bodyPr>
          <a:lstStyle/>
          <a:p>
            <a:pPr marL="285750" indent="-285750">
              <a:buFont typeface="Arial" panose="020B0604020202020204" pitchFamily="34" charset="0"/>
              <a:buChar char="•"/>
            </a:pPr>
            <a:r>
              <a:rPr lang="en-AU" dirty="0"/>
              <a:t>When you are </a:t>
            </a:r>
            <a:r>
              <a:rPr lang="en-AU" b="1" dirty="0"/>
              <a:t>out and about</a:t>
            </a:r>
            <a:r>
              <a:rPr lang="en-AU" dirty="0"/>
              <a:t>, it is important to be alert and aware of your personal safety.  </a:t>
            </a:r>
          </a:p>
          <a:p>
            <a:pPr marL="285750" indent="-285750">
              <a:buFont typeface="Arial" panose="020B0604020202020204" pitchFamily="34" charset="0"/>
              <a:buChar char="•"/>
            </a:pPr>
            <a:r>
              <a:rPr lang="en-AU" dirty="0"/>
              <a:t>If you are </a:t>
            </a:r>
            <a:r>
              <a:rPr lang="en-AU" b="1" dirty="0"/>
              <a:t>going out at night</a:t>
            </a:r>
            <a:r>
              <a:rPr lang="en-AU" dirty="0"/>
              <a:t> remember:</a:t>
            </a:r>
          </a:p>
          <a:p>
            <a:pPr marL="742950" lvl="1" indent="-285750">
              <a:buFont typeface="Wingdings" panose="05000000000000000000" pitchFamily="2" charset="2"/>
              <a:buChar char="ü"/>
            </a:pPr>
            <a:r>
              <a:rPr lang="en-AU" dirty="0"/>
              <a:t>Think ahead - consider how you are going to get home - what about pre-booking a taxi or arranging transport with a friend or family member? </a:t>
            </a:r>
          </a:p>
          <a:p>
            <a:pPr marL="742950" lvl="1" indent="-285750">
              <a:buFont typeface="Wingdings" panose="05000000000000000000" pitchFamily="2" charset="2"/>
              <a:buChar char="ü"/>
            </a:pPr>
            <a:r>
              <a:rPr lang="en-AU" dirty="0"/>
              <a:t>Never hitch-hike. </a:t>
            </a:r>
          </a:p>
          <a:p>
            <a:pPr marL="742950" lvl="1" indent="-285750">
              <a:buFont typeface="Wingdings" panose="05000000000000000000" pitchFamily="2" charset="2"/>
              <a:buChar char="ü"/>
            </a:pPr>
            <a:r>
              <a:rPr lang="en-AU" dirty="0"/>
              <a:t>Make sure that you stay with your party and that someone knows where you are at all times. </a:t>
            </a:r>
          </a:p>
          <a:p>
            <a:pPr marL="742950" lvl="1" indent="-285750">
              <a:buFont typeface="Wingdings" panose="05000000000000000000" pitchFamily="2" charset="2"/>
              <a:buChar char="ü"/>
            </a:pPr>
            <a:r>
              <a:rPr lang="en-AU" dirty="0"/>
              <a:t>Make sure you have enough money to get home or to phone. </a:t>
            </a:r>
          </a:p>
          <a:p>
            <a:pPr marL="742950" lvl="1" indent="-285750">
              <a:buFont typeface="Wingdings" panose="05000000000000000000" pitchFamily="2" charset="2"/>
              <a:buChar char="ü"/>
            </a:pPr>
            <a:r>
              <a:rPr lang="en-AU" dirty="0"/>
              <a:t>Keep away from trouble - if you see any trouble or suspect that it might be about to start - move away from the scene if you can. The best thing you can do is to alert the police and keep away. </a:t>
            </a:r>
          </a:p>
          <a:p>
            <a:pPr marL="742950" lvl="1" indent="-285750">
              <a:buFont typeface="Wingdings" panose="05000000000000000000" pitchFamily="2" charset="2"/>
              <a:buChar char="ü"/>
            </a:pPr>
            <a:r>
              <a:rPr lang="en-AU" dirty="0"/>
              <a:t>Walk purposely and try to appear confident. Be wary of casual requests from strangers, like someone asking for a cigarette or change - they could have ulterior motives. </a:t>
            </a:r>
          </a:p>
          <a:p>
            <a:pPr marL="742950" lvl="1" indent="-285750">
              <a:buFont typeface="Wingdings" panose="05000000000000000000" pitchFamily="2" charset="2"/>
              <a:buChar char="ü"/>
            </a:pPr>
            <a:r>
              <a:rPr lang="en-AU" dirty="0"/>
              <a:t>Try not to carry your wallet in your back trouser pocket where it is vulnerable and in clear view.</a:t>
            </a:r>
          </a:p>
        </p:txBody>
      </p:sp>
    </p:spTree>
  </p:cSld>
  <p:clrMapOvr>
    <a:masterClrMapping/>
  </p:clrMapOvr>
  <p:transition>
    <p:fade thruBlk="1"/>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369332"/>
          </a:xfrm>
          <a:prstGeom prst="rect">
            <a:avLst/>
          </a:prstGeom>
        </p:spPr>
        <p:txBody>
          <a:bodyPr wrap="square">
            <a:spAutoFit/>
          </a:bodyPr>
          <a:lstStyle/>
          <a:p>
            <a:r>
              <a:rPr lang="en-AU" dirty="0"/>
              <a:t> </a:t>
            </a:r>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154984"/>
          </a:xfrm>
          <a:prstGeom prst="rect">
            <a:avLst/>
          </a:prstGeom>
        </p:spPr>
        <p:txBody>
          <a:bodyPr wrap="square">
            <a:spAutoFit/>
          </a:bodyPr>
          <a:lstStyle/>
          <a:p>
            <a:r>
              <a:rPr lang="en-AU" sz="2400" b="1" dirty="0"/>
              <a:t>Riding on the bus:</a:t>
            </a:r>
          </a:p>
          <a:p>
            <a:pPr lvl="0"/>
            <a:endParaRPr lang="en-AU" sz="2400" dirty="0"/>
          </a:p>
          <a:p>
            <a:pPr marL="342900" lvl="0" indent="-342900">
              <a:buFont typeface="Arial" panose="020B0604020202020204" pitchFamily="34" charset="0"/>
              <a:buChar char="•"/>
            </a:pPr>
            <a:r>
              <a:rPr lang="en-AU" sz="2400" dirty="0"/>
              <a:t>Sit as close to the bus driver as possible </a:t>
            </a:r>
          </a:p>
          <a:p>
            <a:pPr marL="342900" lvl="0" indent="-342900">
              <a:buFont typeface="Arial" panose="020B0604020202020204" pitchFamily="34" charset="0"/>
              <a:buChar char="•"/>
            </a:pPr>
            <a:r>
              <a:rPr lang="en-AU" sz="2400" dirty="0"/>
              <a:t>Stay alert and be aware of the people around you </a:t>
            </a:r>
          </a:p>
          <a:p>
            <a:pPr marL="342900" lvl="0" indent="-342900">
              <a:buFont typeface="Arial" panose="020B0604020202020204" pitchFamily="34" charset="0"/>
              <a:buChar char="•"/>
            </a:pPr>
            <a:r>
              <a:rPr lang="en-AU" sz="2400" dirty="0"/>
              <a:t>If someone bothers you, change seats and tell the driver </a:t>
            </a:r>
          </a:p>
          <a:p>
            <a:pPr marL="342900" lvl="0" indent="-342900">
              <a:buFont typeface="Arial" panose="020B0604020202020204" pitchFamily="34" charset="0"/>
              <a:buChar char="•"/>
            </a:pPr>
            <a:r>
              <a:rPr lang="en-AU" sz="2400" dirty="0"/>
              <a:t>Keep your purse/packages close by your side. Keep your wallet inside a front coat pocket </a:t>
            </a:r>
          </a:p>
          <a:p>
            <a:pPr marL="342900" lvl="0" indent="-342900">
              <a:buFont typeface="Arial" panose="020B0604020202020204" pitchFamily="34" charset="0"/>
              <a:buChar char="•"/>
            </a:pPr>
            <a:r>
              <a:rPr lang="en-AU" sz="2400" dirty="0"/>
              <a:t>Check your purse/wallet if someone is jostling, crowding or pushing you </a:t>
            </a:r>
          </a:p>
          <a:p>
            <a:pPr marL="342900" lvl="0" indent="-342900">
              <a:buFont typeface="Arial" panose="020B0604020202020204" pitchFamily="34" charset="0"/>
              <a:buChar char="•"/>
            </a:pPr>
            <a:r>
              <a:rPr lang="en-AU" sz="2400" dirty="0"/>
              <a:t>If you see any suspicious activity, inform the driver</a:t>
            </a:r>
          </a:p>
        </p:txBody>
      </p:sp>
      <p:pic>
        <p:nvPicPr>
          <p:cNvPr id="18" name="Picture 17" descr="home01">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6091" y="228600"/>
            <a:ext cx="1219200" cy="790575"/>
          </a:xfrm>
          <a:prstGeom prst="rect">
            <a:avLst/>
          </a:prstGeom>
          <a:noFill/>
          <a:ln>
            <a:noFill/>
          </a:ln>
        </p:spPr>
      </p:pic>
    </p:spTree>
  </p:cSld>
  <p:clrMapOvr>
    <a:masterClrMapping/>
  </p:clrMapOvr>
  <p:transition>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369332"/>
          </a:xfrm>
          <a:prstGeom prst="rect">
            <a:avLst/>
          </a:prstGeom>
        </p:spPr>
        <p:txBody>
          <a:bodyPr wrap="square">
            <a:spAutoFit/>
          </a:bodyPr>
          <a:lstStyle/>
          <a:p>
            <a:r>
              <a:rPr lang="en-AU" dirty="0"/>
              <a:t> </a:t>
            </a:r>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pic>
        <p:nvPicPr>
          <p:cNvPr id="15" name="Picture 14" descr="8931">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8431" y="76200"/>
            <a:ext cx="819150" cy="1066800"/>
          </a:xfrm>
          <a:prstGeom prst="rect">
            <a:avLst/>
          </a:prstGeom>
          <a:noFill/>
          <a:ln>
            <a:noFill/>
          </a:ln>
        </p:spPr>
      </p:pic>
      <p:sp>
        <p:nvSpPr>
          <p:cNvPr id="12" name="Rectangle 11"/>
          <p:cNvSpPr/>
          <p:nvPr/>
        </p:nvSpPr>
        <p:spPr>
          <a:xfrm>
            <a:off x="249381" y="1682298"/>
            <a:ext cx="8762999" cy="4893647"/>
          </a:xfrm>
          <a:prstGeom prst="rect">
            <a:avLst/>
          </a:prstGeom>
        </p:spPr>
        <p:txBody>
          <a:bodyPr wrap="square">
            <a:spAutoFit/>
          </a:bodyPr>
          <a:lstStyle/>
          <a:p>
            <a:pPr lvl="0"/>
            <a:r>
              <a:rPr lang="en-AU" sz="2400" b="1" dirty="0"/>
              <a:t>Trains</a:t>
            </a:r>
            <a:endParaRPr lang="en-AU" sz="2400" dirty="0"/>
          </a:p>
          <a:p>
            <a:pPr marL="285750" indent="-285750">
              <a:buFont typeface="Arial" panose="020B0604020202020204" pitchFamily="34" charset="0"/>
              <a:buChar char="•"/>
            </a:pPr>
            <a:r>
              <a:rPr lang="en-AU" sz="2400" dirty="0"/>
              <a:t>Many of the same safety tips when travelling by bus apply for trains.  </a:t>
            </a:r>
          </a:p>
          <a:p>
            <a:pPr marL="285750" indent="-285750">
              <a:buFont typeface="Arial" panose="020B0604020202020204" pitchFamily="34" charset="0"/>
              <a:buChar char="•"/>
            </a:pPr>
            <a:r>
              <a:rPr lang="en-AU" sz="2400" dirty="0"/>
              <a:t>In addition:</a:t>
            </a:r>
          </a:p>
          <a:p>
            <a:pPr marL="800100" lvl="1" indent="-342900">
              <a:buFont typeface="Wingdings" panose="05000000000000000000" pitchFamily="2" charset="2"/>
              <a:buChar char="ü"/>
            </a:pPr>
            <a:r>
              <a:rPr lang="en-AU" sz="2400" dirty="0"/>
              <a:t>Most suburban trains have security cameras installed or emergency alarms that will activate the cameras</a:t>
            </a:r>
          </a:p>
          <a:p>
            <a:pPr marL="800100" lvl="1" indent="-342900">
              <a:buFont typeface="Wingdings" panose="05000000000000000000" pitchFamily="2" charset="2"/>
              <a:buChar char="ü"/>
            </a:pPr>
            <a:r>
              <a:rPr lang="en-AU" sz="2400" dirty="0"/>
              <a:t>Carriages nearest the drivers are always left open and lit</a:t>
            </a:r>
          </a:p>
          <a:p>
            <a:pPr marL="800100" lvl="1" indent="-342900">
              <a:buFont typeface="Wingdings" panose="05000000000000000000" pitchFamily="2" charset="2"/>
              <a:buChar char="ü"/>
            </a:pPr>
            <a:r>
              <a:rPr lang="en-AU" sz="2400" dirty="0"/>
              <a:t>Try not to become isolated. If you find yourself left in a carriage on your own or with only one other person you may feel more comfortable to move to another carriage with other people or closer to the driver.  </a:t>
            </a:r>
          </a:p>
        </p:txBody>
      </p:sp>
    </p:spTree>
  </p:cSld>
  <p:clrMapOvr>
    <a:masterClrMapping/>
  </p:clrMapOvr>
  <p:transition>
    <p:wipe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345" y="152400"/>
            <a:ext cx="8153400" cy="990600"/>
          </a:xfrm>
        </p:spPr>
        <p:txBody>
          <a:bodyPr>
            <a:noAutofit/>
          </a:bodyPr>
          <a:lstStyle/>
          <a:p>
            <a:pPr algn="ctr"/>
            <a:r>
              <a:rPr lang="en-AU" sz="4800" b="1" dirty="0"/>
              <a:t>PERSONAL SAFETY: TAXIS</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56308" y="1587395"/>
            <a:ext cx="8776854" cy="5262979"/>
          </a:xfrm>
          <a:prstGeom prst="rect">
            <a:avLst/>
          </a:prstGeom>
        </p:spPr>
        <p:txBody>
          <a:bodyPr wrap="square">
            <a:spAutoFit/>
          </a:bodyPr>
          <a:lstStyle/>
          <a:p>
            <a:r>
              <a:rPr lang="en-AU" sz="2400" b="1" dirty="0"/>
              <a:t>Taxis</a:t>
            </a:r>
            <a:endParaRPr lang="en-AU" sz="2400" dirty="0"/>
          </a:p>
          <a:p>
            <a:pPr marL="285750" indent="-285750">
              <a:buFont typeface="Arial" panose="020B0604020202020204" pitchFamily="34" charset="0"/>
              <a:buChar char="•"/>
            </a:pPr>
            <a:r>
              <a:rPr lang="en-AU" sz="2400" dirty="0"/>
              <a:t>Travelling by taxi is generally quite a safe method of public transport. </a:t>
            </a:r>
          </a:p>
          <a:p>
            <a:pPr marL="285750" indent="-285750">
              <a:buFont typeface="Arial" panose="020B0604020202020204" pitchFamily="34" charset="0"/>
              <a:buChar char="•"/>
            </a:pPr>
            <a:r>
              <a:rPr lang="en-AU" sz="2400" dirty="0"/>
              <a:t>To increase your confidence when travelling by taxi:  </a:t>
            </a:r>
          </a:p>
          <a:p>
            <a:pPr marL="742950" lvl="1" indent="-285750">
              <a:buFont typeface="Wingdings" panose="05000000000000000000" pitchFamily="2" charset="2"/>
              <a:buChar char="ü"/>
            </a:pPr>
            <a:r>
              <a:rPr lang="en-AU" sz="2400" dirty="0"/>
              <a:t>Phone for a taxi in preference to hailing one on the street. A record is kept by taxi companies of all bookings made.</a:t>
            </a:r>
          </a:p>
          <a:p>
            <a:pPr marL="742950" lvl="1" indent="-285750">
              <a:buFont typeface="Wingdings" panose="05000000000000000000" pitchFamily="2" charset="2"/>
              <a:buChar char="ü"/>
            </a:pPr>
            <a:r>
              <a:rPr lang="en-AU" sz="2400" dirty="0"/>
              <a:t>You are entitled to choose the taxi/taxi driver of your preference. If a driver makes you feel uncomfortable you are within your rights to select another taxi  </a:t>
            </a:r>
          </a:p>
          <a:p>
            <a:pPr marL="742950" lvl="1" indent="-285750">
              <a:buFont typeface="Wingdings" panose="05000000000000000000" pitchFamily="2" charset="2"/>
              <a:buChar char="ü"/>
            </a:pPr>
            <a:r>
              <a:rPr lang="en-AU" sz="2400" dirty="0"/>
              <a:t>Sit wherever you feel most comfortable. This may mean travelling in the back seat of the taxi;  </a:t>
            </a:r>
          </a:p>
          <a:p>
            <a:pPr marL="742950" lvl="1" indent="-285750">
              <a:buFont typeface="Wingdings" panose="05000000000000000000" pitchFamily="2" charset="2"/>
              <a:buChar char="ü"/>
            </a:pPr>
            <a:r>
              <a:rPr lang="en-AU" sz="2400" dirty="0"/>
              <a:t>Specify to the driver the route you wish to take to reach your destination. </a:t>
            </a:r>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SAFETY:TAXIS </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893647"/>
          </a:xfrm>
          <a:prstGeom prst="rect">
            <a:avLst/>
          </a:prstGeom>
        </p:spPr>
        <p:txBody>
          <a:bodyPr wrap="square">
            <a:spAutoFit/>
          </a:bodyPr>
          <a:lstStyle/>
          <a:p>
            <a:r>
              <a:rPr lang="en-AU" sz="2400" b="1" dirty="0"/>
              <a:t>Taxis (Contd..)</a:t>
            </a:r>
          </a:p>
          <a:p>
            <a:endParaRPr lang="en-AU" sz="2400" dirty="0"/>
          </a:p>
          <a:p>
            <a:pPr marL="742950" lvl="1" indent="-285750">
              <a:buFont typeface="Wingdings" panose="05000000000000000000" pitchFamily="2" charset="2"/>
              <a:buChar char="ü"/>
            </a:pPr>
            <a:r>
              <a:rPr lang="en-AU" sz="2400" dirty="0"/>
              <a:t>Speak up if the driver takes a different route to the one you have specified or are familiar with   </a:t>
            </a:r>
          </a:p>
          <a:p>
            <a:pPr marL="742950" lvl="1" indent="-285750">
              <a:buFont typeface="Wingdings" panose="05000000000000000000" pitchFamily="2" charset="2"/>
              <a:buChar char="ü"/>
            </a:pPr>
            <a:r>
              <a:rPr lang="en-AU" sz="2400" dirty="0"/>
              <a:t>Take note of the Taxi Company and fleet number. This will help in identifying the taxi if required. If you are walking a friend to catch a taxi, consider letting the driver know that you have noted these details e.g., "Look after my friend, Mr/Ms Yellow Cab No.436"  </a:t>
            </a:r>
          </a:p>
          <a:p>
            <a:pPr marL="742950" lvl="1" indent="-285750">
              <a:buFont typeface="Wingdings" panose="05000000000000000000" pitchFamily="2" charset="2"/>
              <a:buChar char="ü"/>
            </a:pPr>
            <a:r>
              <a:rPr lang="en-AU" sz="2400" dirty="0"/>
              <a:t>Stay alert to your surroundings and limit your conversation to general topics  </a:t>
            </a:r>
          </a:p>
          <a:p>
            <a:pPr marL="742950" lvl="1" indent="-285750">
              <a:buFont typeface="Wingdings" panose="05000000000000000000" pitchFamily="2" charset="2"/>
              <a:buChar char="ü"/>
            </a:pPr>
            <a:r>
              <a:rPr lang="en-AU" sz="2400" dirty="0"/>
              <a:t>If you don't want your home address known, stop a few houses away from your destination  </a:t>
            </a:r>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Tree>
  </p:cSld>
  <p:clrMapOvr>
    <a:masterClrMapping/>
  </p:clrMapOvr>
  <p:transition>
    <p:pull dir="u"/>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SAFETY:TAXIS </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3" name="Rectangle 12"/>
          <p:cNvSpPr/>
          <p:nvPr/>
        </p:nvSpPr>
        <p:spPr>
          <a:xfrm>
            <a:off x="180109" y="1582341"/>
            <a:ext cx="8832271" cy="4524315"/>
          </a:xfrm>
          <a:prstGeom prst="rect">
            <a:avLst/>
          </a:prstGeom>
        </p:spPr>
        <p:txBody>
          <a:bodyPr wrap="square">
            <a:spAutoFit/>
          </a:bodyPr>
          <a:lstStyle/>
          <a:p>
            <a:pPr marL="342900" indent="-342900">
              <a:buFont typeface="Arial" panose="020B0604020202020204" pitchFamily="34" charset="0"/>
              <a:buChar char="•"/>
            </a:pPr>
            <a:r>
              <a:rPr lang="en-AU" sz="2400" dirty="0"/>
              <a:t>If the driver harasses you when travelling in a taxi your options include: </a:t>
            </a:r>
          </a:p>
          <a:p>
            <a:endParaRPr lang="en-AU" sz="2400" dirty="0"/>
          </a:p>
          <a:p>
            <a:pPr marL="800100" lvl="1" indent="-342900">
              <a:buFont typeface="Wingdings" panose="05000000000000000000" pitchFamily="2" charset="2"/>
              <a:buChar char="ü"/>
            </a:pPr>
            <a:r>
              <a:rPr lang="en-AU" sz="2400" dirty="0"/>
              <a:t>Ask the driver to stop. You may choose to make up an excuse to do so;</a:t>
            </a:r>
          </a:p>
          <a:p>
            <a:pPr marL="800100" lvl="1" indent="-342900">
              <a:buFont typeface="Wingdings" panose="05000000000000000000" pitchFamily="2" charset="2"/>
              <a:buChar char="ü"/>
            </a:pPr>
            <a:r>
              <a:rPr lang="en-AU" sz="2400" dirty="0"/>
              <a:t>Leave the taxi when it stops at a traffic sign or lights </a:t>
            </a:r>
          </a:p>
          <a:p>
            <a:pPr marL="800100" lvl="1" indent="-342900">
              <a:buFont typeface="Wingdings" panose="05000000000000000000" pitchFamily="2" charset="2"/>
              <a:buChar char="ü"/>
            </a:pPr>
            <a:r>
              <a:rPr lang="en-AU" sz="2400" dirty="0"/>
              <a:t>Call out to someone on the street to attract attention and seek assistance. This may also cause the driver to stop</a:t>
            </a:r>
          </a:p>
          <a:p>
            <a:pPr marL="800100" lvl="1" indent="-342900">
              <a:buFont typeface="Wingdings" panose="05000000000000000000" pitchFamily="2" charset="2"/>
              <a:buChar char="ü"/>
            </a:pPr>
            <a:r>
              <a:rPr lang="en-AU" sz="2400" dirty="0"/>
              <a:t>Read out the fleet number and advise the driver you will report him/her if they don't stop</a:t>
            </a:r>
          </a:p>
          <a:p>
            <a:pPr lvl="1"/>
            <a:r>
              <a:rPr lang="en-AU" sz="2400" dirty="0"/>
              <a:t>			(Source: Queensland Police Service)</a:t>
            </a:r>
          </a:p>
        </p:txBody>
      </p:sp>
    </p:spTree>
  </p:cSld>
  <p:clrMapOvr>
    <a:masterClrMapping/>
  </p:clrMapOvr>
  <p:transition>
    <p:wipe dir="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 PERSONAL SAFETY:TAXIS </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5078313"/>
          </a:xfrm>
          <a:prstGeom prst="rect">
            <a:avLst/>
          </a:prstGeom>
        </p:spPr>
        <p:txBody>
          <a:bodyPr wrap="square">
            <a:spAutoFit/>
          </a:bodyPr>
          <a:lstStyle/>
          <a:p>
            <a:r>
              <a:rPr lang="en-AU" sz="2400" b="1" dirty="0"/>
              <a:t>Road Rules  </a:t>
            </a:r>
          </a:p>
          <a:p>
            <a:pPr marL="342900" indent="-342900">
              <a:buFont typeface="Arial" panose="020B0604020202020204" pitchFamily="34" charset="0"/>
              <a:buChar char="•"/>
            </a:pPr>
            <a:r>
              <a:rPr lang="en-AU" sz="2000" dirty="0"/>
              <a:t>If you are going to drive in Australia, no matter whether you are an experienced driver and have an international drivers’ licence or not, </a:t>
            </a:r>
            <a:r>
              <a:rPr lang="en-AU" sz="2000" b="1" dirty="0"/>
              <a:t>YOU MUST KNOW THE ROAD RULES</a:t>
            </a:r>
            <a:r>
              <a:rPr lang="en-AU" sz="2000" dirty="0"/>
              <a:t> before you attempt to drive (even 10metres)!  </a:t>
            </a:r>
          </a:p>
          <a:p>
            <a:pPr marL="342900" indent="-342900">
              <a:buFont typeface="Arial" panose="020B0604020202020204" pitchFamily="34" charset="0"/>
              <a:buChar char="•"/>
            </a:pPr>
            <a:r>
              <a:rPr lang="en-AU" sz="2000" dirty="0"/>
              <a:t>Many lives are lost on Australian roads every year and international visitors are at high risk! </a:t>
            </a:r>
          </a:p>
          <a:p>
            <a:pPr marL="342900" indent="-342900">
              <a:buFont typeface="Arial" panose="020B0604020202020204" pitchFamily="34" charset="0"/>
              <a:buChar char="•"/>
            </a:pPr>
            <a:r>
              <a:rPr lang="en-AU" sz="2000" dirty="0"/>
              <a:t>If you come from a country where you drive on the opposite side of the road to Australia it is essential to have a companion drive with you to ensure you become familiar with driving on the left side of the road.  </a:t>
            </a:r>
          </a:p>
          <a:p>
            <a:pPr marL="342900" indent="-342900">
              <a:buFont typeface="Arial" panose="020B0604020202020204" pitchFamily="34" charset="0"/>
              <a:buChar char="•"/>
            </a:pPr>
            <a:r>
              <a:rPr lang="en-AU" sz="2000" dirty="0"/>
              <a:t>A handy tip is not to think of it as the other side of the road, but to think that the “white line” (or centre dividing line on the road) is on your side as the driver, just as it is in all countries. </a:t>
            </a:r>
          </a:p>
          <a:p>
            <a:pPr marL="342900" indent="-342900">
              <a:buFont typeface="Arial" panose="020B0604020202020204" pitchFamily="34" charset="0"/>
              <a:buChar char="•"/>
            </a:pPr>
            <a:r>
              <a:rPr lang="en-AU" sz="2000" dirty="0"/>
              <a:t>It is recommended that you take a few driving lessons in Australia before you begin to drive here on your own. </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 PERSONAL SAFETY:DRIVING </a:t>
            </a:r>
            <a:endParaRPr lang="en-US" b="1" dirty="0"/>
          </a:p>
        </p:txBody>
      </p:sp>
      <p:sp>
        <p:nvSpPr>
          <p:cNvPr id="3" name="Rectangle 2"/>
          <p:cNvSpPr/>
          <p:nvPr/>
        </p:nvSpPr>
        <p:spPr>
          <a:xfrm>
            <a:off x="214745" y="1508721"/>
            <a:ext cx="8534400" cy="5016758"/>
          </a:xfrm>
          <a:prstGeom prst="rect">
            <a:avLst/>
          </a:prstGeom>
        </p:spPr>
        <p:txBody>
          <a:bodyPr wrap="square">
            <a:spAutoFit/>
          </a:bodyPr>
          <a:lstStyle/>
          <a:p>
            <a:r>
              <a:rPr lang="en-AU" sz="2000" b="1" dirty="0"/>
              <a:t>Owning a Car: </a:t>
            </a:r>
            <a:r>
              <a:rPr lang="en-AU" sz="2000" dirty="0"/>
              <a:t>Registration</a:t>
            </a:r>
            <a:r>
              <a:rPr lang="en-AU" sz="2000" b="1" dirty="0"/>
              <a:t>: </a:t>
            </a:r>
          </a:p>
          <a:p>
            <a:pPr marL="342900" indent="-342900">
              <a:buFont typeface="Arial" panose="020B0604020202020204" pitchFamily="34" charset="0"/>
              <a:buChar char="•"/>
            </a:pPr>
            <a:r>
              <a:rPr lang="en-AU" sz="2000" dirty="0"/>
              <a:t>Any motor vehicle you own must be registered before you drive it on the road.  </a:t>
            </a:r>
          </a:p>
          <a:p>
            <a:pPr marL="342900" indent="-342900">
              <a:buFont typeface="Arial" panose="020B0604020202020204" pitchFamily="34" charset="0"/>
              <a:buChar char="•"/>
            </a:pPr>
            <a:r>
              <a:rPr lang="en-AU" sz="2000" dirty="0"/>
              <a:t>You must register it in your name and provide the State car registration board with your driver’s licence details and your residential address in Australia.</a:t>
            </a:r>
          </a:p>
          <a:p>
            <a:r>
              <a:rPr lang="en-AU" sz="2000" b="1" dirty="0"/>
              <a:t>Insurance:</a:t>
            </a:r>
            <a:endParaRPr lang="en-AU" sz="2000" dirty="0"/>
          </a:p>
          <a:p>
            <a:pPr marL="342900" indent="-342900">
              <a:buFont typeface="Arial" panose="020B0604020202020204" pitchFamily="34" charset="0"/>
              <a:buChar char="•"/>
            </a:pPr>
            <a:r>
              <a:rPr lang="en-AU" sz="2000" dirty="0"/>
              <a:t>It is recommended that you have car insurance if you own a car, this will protect you if you have an accident that is your fault as it will help pay for any damage you may have caused to your car or another car.</a:t>
            </a:r>
          </a:p>
          <a:p>
            <a:r>
              <a:rPr lang="en-AU" sz="2000" b="1" dirty="0"/>
              <a:t>Speed</a:t>
            </a:r>
            <a:endParaRPr lang="en-AU" sz="2000" dirty="0"/>
          </a:p>
          <a:p>
            <a:pPr marL="342900" indent="-342900">
              <a:buFont typeface="Arial" panose="020B0604020202020204" pitchFamily="34" charset="0"/>
              <a:buChar char="•"/>
            </a:pPr>
            <a:r>
              <a:rPr lang="en-AU" sz="2000" dirty="0"/>
              <a:t>The higher the speed a vehicle is travelling when it hits a pedestrian, the greater the chance of a fatality occurring. </a:t>
            </a:r>
            <a:r>
              <a:rPr lang="en-AU" sz="2000" b="1" dirty="0"/>
              <a:t>Speed kills( </a:t>
            </a:r>
            <a:r>
              <a:rPr lang="en-AU" sz="2000" dirty="0"/>
              <a:t>because there is less time to react, less control of the vehicle and the distance needed to stop is longer).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61665"/>
          </a:xfrm>
          <a:prstGeom prst="rect">
            <a:avLst/>
          </a:prstGeom>
        </p:spPr>
        <p:txBody>
          <a:bodyPr wrap="square">
            <a:spAutoFit/>
          </a:bodyPr>
          <a:lstStyle/>
          <a:p>
            <a:r>
              <a:rPr lang="en-AU" sz="2400" b="1" dirty="0"/>
              <a:t> </a:t>
            </a:r>
            <a:endParaRPr lang="en-AU" sz="2400" dirty="0"/>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 PERSONAL SAFETY:DRIVING </a:t>
            </a:r>
            <a:endParaRPr lang="en-US" b="1" dirty="0"/>
          </a:p>
        </p:txBody>
      </p:sp>
      <p:sp>
        <p:nvSpPr>
          <p:cNvPr id="3" name="Rectangle 2"/>
          <p:cNvSpPr/>
          <p:nvPr/>
        </p:nvSpPr>
        <p:spPr>
          <a:xfrm>
            <a:off x="214745" y="1508721"/>
            <a:ext cx="8534400" cy="400110"/>
          </a:xfrm>
          <a:prstGeom prst="rect">
            <a:avLst/>
          </a:prstGeom>
        </p:spPr>
        <p:txBody>
          <a:bodyPr wrap="square">
            <a:spAutoFit/>
          </a:bodyPr>
          <a:lstStyle/>
          <a:p>
            <a:r>
              <a:rPr lang="en-AU" sz="2000" b="1" dirty="0"/>
              <a:t> </a:t>
            </a:r>
            <a:endParaRPr lang="en-AU" sz="2000" dirty="0"/>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4" name="Rectangle 13"/>
          <p:cNvSpPr/>
          <p:nvPr/>
        </p:nvSpPr>
        <p:spPr>
          <a:xfrm>
            <a:off x="180109" y="1720840"/>
            <a:ext cx="8818417" cy="4893647"/>
          </a:xfrm>
          <a:prstGeom prst="rect">
            <a:avLst/>
          </a:prstGeom>
        </p:spPr>
        <p:txBody>
          <a:bodyPr wrap="square">
            <a:spAutoFit/>
          </a:bodyPr>
          <a:lstStyle/>
          <a:p>
            <a:r>
              <a:rPr lang="en-AU" sz="2400" b="1" dirty="0"/>
              <a:t>Mobile Phones and Driving </a:t>
            </a:r>
            <a:endParaRPr lang="en-AU" sz="2400" dirty="0"/>
          </a:p>
          <a:p>
            <a:pPr marL="342900" indent="-342900">
              <a:buFont typeface="Arial" panose="020B0604020202020204" pitchFamily="34" charset="0"/>
              <a:buChar char="•"/>
            </a:pPr>
            <a:r>
              <a:rPr lang="en-AU" sz="2400" dirty="0"/>
              <a:t>The use of </a:t>
            </a:r>
            <a:r>
              <a:rPr lang="en-AU" sz="2400" b="1" dirty="0"/>
              <a:t>mobile phones</a:t>
            </a:r>
            <a:r>
              <a:rPr lang="en-AU" sz="2400" dirty="0"/>
              <a:t> when driving is dangerous, against the law if it's not hands-free, and potentially fatal. </a:t>
            </a:r>
          </a:p>
          <a:p>
            <a:pPr marL="342900" indent="-342900">
              <a:buFont typeface="Arial" panose="020B0604020202020204" pitchFamily="34" charset="0"/>
              <a:buChar char="•"/>
            </a:pPr>
            <a:r>
              <a:rPr lang="en-AU" sz="2400" dirty="0"/>
              <a:t>This applies to sending or receiving text messages as well as calls. Operating a mobile phone while driving makes you </a:t>
            </a:r>
            <a:r>
              <a:rPr lang="en-AU" sz="2400" b="1" dirty="0"/>
              <a:t>nine times more likely to be killed</a:t>
            </a:r>
            <a:r>
              <a:rPr lang="en-AU" sz="2400" dirty="0"/>
              <a:t> in a collision. </a:t>
            </a:r>
          </a:p>
          <a:p>
            <a:pPr marL="342900" indent="-342900">
              <a:buFont typeface="Arial" panose="020B0604020202020204" pitchFamily="34" charset="0"/>
              <a:buChar char="•"/>
            </a:pPr>
            <a:r>
              <a:rPr lang="en-AU" sz="2400" dirty="0"/>
              <a:t>Police actively target the use of mobile phones by motorists. </a:t>
            </a:r>
          </a:p>
          <a:p>
            <a:pPr marL="342900" indent="-342900">
              <a:buFont typeface="Arial" panose="020B0604020202020204" pitchFamily="34" charset="0"/>
              <a:buChar char="•"/>
            </a:pPr>
            <a:r>
              <a:rPr lang="en-AU" sz="2400" dirty="0"/>
              <a:t>Fines are considerable and demerit points penalties do apply. You should be aware of how to legally use a mobile phone while driving.</a:t>
            </a:r>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AU" b="1" dirty="0"/>
              <a:t> PERSONAL SAFETY:DRIVING </a:t>
            </a:r>
            <a:endParaRPr lang="en-US" b="1" dirty="0"/>
          </a:p>
        </p:txBody>
      </p:sp>
      <p:sp>
        <p:nvSpPr>
          <p:cNvPr id="3" name="Rectangle 2"/>
          <p:cNvSpPr/>
          <p:nvPr/>
        </p:nvSpPr>
        <p:spPr>
          <a:xfrm>
            <a:off x="214745" y="1508721"/>
            <a:ext cx="8534400" cy="400110"/>
          </a:xfrm>
          <a:prstGeom prst="rect">
            <a:avLst/>
          </a:prstGeom>
        </p:spPr>
        <p:txBody>
          <a:bodyPr wrap="square">
            <a:spAutoFit/>
          </a:bodyPr>
          <a:lstStyle/>
          <a:p>
            <a:r>
              <a:rPr lang="en-AU" sz="2000" b="1" dirty="0"/>
              <a:t> </a:t>
            </a:r>
            <a:endParaRPr lang="en-AU" sz="2000" dirty="0"/>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5262979"/>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Licence Requirements</a:t>
            </a:r>
            <a:endParaRPr lang="en-AU" sz="2400" dirty="0">
              <a:solidFill>
                <a:srgbClr val="323232"/>
              </a:solidFill>
              <a:cs typeface="Arial" panose="020B0604020202020204" pitchFamily="34" charset="0"/>
            </a:endParaRPr>
          </a:p>
          <a:p>
            <a:pPr lvl="0" eaLnBrk="0" fontAlgn="base" hangingPunct="0">
              <a:spcBef>
                <a:spcPct val="0"/>
              </a:spcBef>
              <a:spcAft>
                <a:spcPct val="0"/>
              </a:spcAft>
              <a:tabLst>
                <a:tab pos="457200" algn="l"/>
              </a:tabLst>
            </a:pPr>
            <a:r>
              <a:rPr lang="en-US" sz="2400" dirty="0">
                <a:solidFill>
                  <a:srgbClr val="323232"/>
                </a:solidFill>
                <a:ea typeface="Times New Roman" panose="02020603050405020304" pitchFamily="18" charset="0"/>
                <a:cs typeface="Arial" panose="020B0604020202020204" pitchFamily="34" charset="0"/>
              </a:rPr>
              <a:t>In most States/Territories of Australia if you hold a current driver license from another country, you are allowed to drive on your overseas license as long as:</a:t>
            </a:r>
            <a:endParaRPr lang="en-AU" sz="2400" dirty="0">
              <a:solidFill>
                <a:srgbClr val="323232"/>
              </a:solidFill>
              <a:cs typeface="Arial" panose="020B0604020202020204" pitchFamily="34" charset="0"/>
            </a:endParaRPr>
          </a:p>
          <a:p>
            <a:pPr lvl="0" eaLnBrk="0" fontAlgn="base" hangingPunct="0">
              <a:spcBef>
                <a:spcPct val="0"/>
              </a:spcBef>
              <a:spcAft>
                <a:spcPct val="0"/>
              </a:spcAft>
              <a:buFontTx/>
              <a:buChar char="•"/>
              <a:tabLst>
                <a:tab pos="457200" algn="l"/>
              </a:tabLst>
            </a:pPr>
            <a:r>
              <a:rPr lang="en-AU" sz="2400" dirty="0">
                <a:solidFill>
                  <a:srgbClr val="323232"/>
                </a:solidFill>
                <a:ea typeface="Times New Roman" panose="02020603050405020304" pitchFamily="18" charset="0"/>
                <a:cs typeface="Arial" panose="020B0604020202020204" pitchFamily="34" charset="0"/>
              </a:rPr>
              <a:t>You remain a temporary overseas visitor</a:t>
            </a:r>
            <a:endParaRPr lang="en-AU" sz="2400" dirty="0">
              <a:solidFill>
                <a:srgbClr val="323232"/>
              </a:solidFill>
              <a:cs typeface="Arial" panose="020B0604020202020204" pitchFamily="34" charset="0"/>
            </a:endParaRPr>
          </a:p>
          <a:p>
            <a:pPr lvl="0" eaLnBrk="0" fontAlgn="base" hangingPunct="0">
              <a:spcBef>
                <a:spcPct val="0"/>
              </a:spcBef>
              <a:spcAft>
                <a:spcPct val="0"/>
              </a:spcAft>
              <a:buFontTx/>
              <a:buChar char="•"/>
              <a:tabLst>
                <a:tab pos="457200" algn="l"/>
              </a:tabLst>
            </a:pPr>
            <a:r>
              <a:rPr lang="en-AU" sz="2400" dirty="0">
                <a:solidFill>
                  <a:srgbClr val="323232"/>
                </a:solidFill>
                <a:ea typeface="Times New Roman" panose="02020603050405020304" pitchFamily="18" charset="0"/>
                <a:cs typeface="Arial" panose="020B0604020202020204" pitchFamily="34" charset="0"/>
              </a:rPr>
              <a:t>Your overseas licence remains current</a:t>
            </a:r>
            <a:endParaRPr lang="en-AU" sz="2400" dirty="0">
              <a:solidFill>
                <a:srgbClr val="323232"/>
              </a:solidFill>
              <a:cs typeface="Arial" panose="020B0604020202020204" pitchFamily="34" charset="0"/>
            </a:endParaRPr>
          </a:p>
          <a:p>
            <a:pPr lvl="0" eaLnBrk="0" fontAlgn="base" hangingPunct="0">
              <a:spcBef>
                <a:spcPct val="0"/>
              </a:spcBef>
              <a:spcAft>
                <a:spcPct val="0"/>
              </a:spcAft>
              <a:buFontTx/>
              <a:buChar char="•"/>
              <a:tabLst>
                <a:tab pos="457200" algn="l"/>
              </a:tabLst>
            </a:pPr>
            <a:r>
              <a:rPr lang="en-AU" sz="2400" dirty="0">
                <a:solidFill>
                  <a:srgbClr val="323232"/>
                </a:solidFill>
                <a:ea typeface="Times New Roman" panose="02020603050405020304" pitchFamily="18" charset="0"/>
                <a:cs typeface="Arial" panose="020B0604020202020204" pitchFamily="34" charset="0"/>
              </a:rPr>
              <a:t>You have not been disqualified from driving in that State or elsewhere and</a:t>
            </a:r>
            <a:endParaRPr lang="en-AU" sz="2400" dirty="0">
              <a:solidFill>
                <a:srgbClr val="323232"/>
              </a:solidFill>
              <a:cs typeface="Arial" panose="020B0604020202020204" pitchFamily="34" charset="0"/>
            </a:endParaRPr>
          </a:p>
          <a:p>
            <a:pPr lvl="0" eaLnBrk="0" fontAlgn="base" hangingPunct="0">
              <a:spcBef>
                <a:spcPct val="0"/>
              </a:spcBef>
              <a:spcAft>
                <a:spcPct val="0"/>
              </a:spcAft>
              <a:buFontTx/>
              <a:buChar char="•"/>
              <a:tabLst>
                <a:tab pos="457200" algn="l"/>
              </a:tabLst>
            </a:pPr>
            <a:r>
              <a:rPr lang="en-AU" sz="2400" dirty="0">
                <a:solidFill>
                  <a:srgbClr val="323232"/>
                </a:solidFill>
                <a:ea typeface="Times New Roman" panose="02020603050405020304" pitchFamily="18" charset="0"/>
                <a:cs typeface="Arial" panose="020B0604020202020204" pitchFamily="34" charset="0"/>
              </a:rPr>
              <a:t>You have not had your licence suspended or cancelled or your visiting driver privileges withdrawn.</a:t>
            </a:r>
            <a:endParaRPr lang="en-AU" sz="2400" dirty="0">
              <a:solidFill>
                <a:srgbClr val="323232"/>
              </a:solidFill>
              <a:cs typeface="Arial" panose="020B0604020202020204" pitchFamily="34" charset="0"/>
            </a:endParaRPr>
          </a:p>
          <a:p>
            <a:pPr indent="-342900" eaLnBrk="0" fontAlgn="base" hangingPunct="0">
              <a:spcBef>
                <a:spcPct val="0"/>
              </a:spcBef>
              <a:spcAft>
                <a:spcPct val="0"/>
              </a:spcAft>
              <a:buFontTx/>
              <a:buChar char="•"/>
              <a:tabLst>
                <a:tab pos="457200" algn="l"/>
              </a:tabLst>
            </a:pPr>
            <a:r>
              <a:rPr lang="en-US" sz="2400" dirty="0">
                <a:solidFill>
                  <a:srgbClr val="323232"/>
                </a:solidFill>
                <a:ea typeface="Times New Roman" panose="02020603050405020304" pitchFamily="18" charset="0"/>
                <a:cs typeface="Arial" panose="020B0604020202020204" pitchFamily="34" charset="0"/>
              </a:rPr>
              <a:t>Most overseas visitors are not required to obtain an Australian license if you comply with these conditions and can continue to prove your genuine visitor status to State Police if required.</a:t>
            </a:r>
            <a:endParaRPr lang="en-AU" sz="2400" dirty="0">
              <a:solidFill>
                <a:srgbClr val="323232"/>
              </a:solidFill>
              <a:ea typeface="Times New Roman" panose="02020603050405020304" pitchFamily="18" charset="0"/>
              <a:cs typeface="Arial" panose="020B0604020202020204" pitchFamily="34" charset="0"/>
            </a:endParaRPr>
          </a:p>
        </p:txBody>
      </p:sp>
    </p:spTree>
  </p:cSld>
  <p:clrMapOvr>
    <a:masterClrMapping/>
  </p:clrMapOvr>
  <p:transition>
    <p:split orient="ver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74341"/>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14" name="Rectangle 13"/>
          <p:cNvSpPr/>
          <p:nvPr/>
        </p:nvSpPr>
        <p:spPr>
          <a:xfrm>
            <a:off x="221673" y="1678184"/>
            <a:ext cx="8686800" cy="5170646"/>
          </a:xfrm>
          <a:prstGeom prst="rect">
            <a:avLst/>
          </a:prstGeom>
        </p:spPr>
        <p:txBody>
          <a:bodyPr wrap="square">
            <a:spAutoFit/>
          </a:bodyPr>
          <a:lstStyle/>
          <a:p>
            <a:r>
              <a:rPr lang="en-AU" sz="2200" b="1" dirty="0"/>
              <a:t>Listen, observe and ask questions: </a:t>
            </a:r>
          </a:p>
          <a:p>
            <a:pPr>
              <a:buFont typeface="Arial" panose="020B0604020202020204" pitchFamily="34" charset="0"/>
              <a:buChar char="•"/>
            </a:pPr>
            <a:r>
              <a:rPr lang="en-AU" sz="2200" dirty="0"/>
              <a:t>Allow yourself time to observe those around you and patterns of both </a:t>
            </a:r>
            <a:r>
              <a:rPr lang="en-AU" sz="2200" b="1" dirty="0"/>
              <a:t>verbal</a:t>
            </a:r>
            <a:r>
              <a:rPr lang="en-AU" sz="2200" dirty="0"/>
              <a:t> and </a:t>
            </a:r>
            <a:r>
              <a:rPr lang="en-AU" sz="2200" b="1" dirty="0"/>
              <a:t>non-verbal communication</a:t>
            </a:r>
            <a:r>
              <a:rPr lang="en-AU" sz="2200" dirty="0"/>
              <a:t>. </a:t>
            </a:r>
          </a:p>
          <a:p>
            <a:pPr>
              <a:buFont typeface="Arial" panose="020B0604020202020204" pitchFamily="34" charset="0"/>
              <a:buChar char="•"/>
            </a:pPr>
            <a:r>
              <a:rPr lang="en-AU" sz="2200" dirty="0"/>
              <a:t>Don’t be afraid to ask questions if there are things you do not understand as this will reduce the chance of confusion or misunderstandings.</a:t>
            </a:r>
          </a:p>
          <a:p>
            <a:r>
              <a:rPr lang="en-AU" sz="2200" b="1" dirty="0"/>
              <a:t>Become involved: </a:t>
            </a:r>
          </a:p>
          <a:p>
            <a:pPr>
              <a:buFont typeface="Arial" panose="020B0604020202020204" pitchFamily="34" charset="0"/>
              <a:buChar char="•"/>
            </a:pPr>
            <a:r>
              <a:rPr lang="en-AU" sz="2200" dirty="0"/>
              <a:t>Make an effort to meet people and become involved in groups both on campus and in the wider community.</a:t>
            </a:r>
          </a:p>
          <a:p>
            <a:pPr>
              <a:buFont typeface="Arial" panose="020B0604020202020204" pitchFamily="34" charset="0"/>
              <a:buChar char="•"/>
            </a:pPr>
            <a:r>
              <a:rPr lang="en-AU" sz="2200" dirty="0"/>
              <a:t> Maintain an attitude of openness to new situations and experiences. </a:t>
            </a:r>
          </a:p>
          <a:p>
            <a:pPr>
              <a:buFont typeface="Arial" panose="020B0604020202020204" pitchFamily="34" charset="0"/>
              <a:buChar char="•"/>
            </a:pPr>
            <a:r>
              <a:rPr lang="en-AU" sz="2200" dirty="0"/>
              <a:t>Establishing friendships and joining groups is the best way to experience and learn about Australian culture and will certainly mean you have a richer and more enjoyable time here.</a:t>
            </a:r>
          </a:p>
        </p:txBody>
      </p:sp>
    </p:spTree>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AU" b="1" dirty="0"/>
              <a:t> PERSONAL SAFETY:DRIVING </a:t>
            </a:r>
            <a:endParaRPr lang="en-US" b="1" dirty="0"/>
          </a:p>
        </p:txBody>
      </p:sp>
      <p:sp>
        <p:nvSpPr>
          <p:cNvPr id="3" name="Rectangle 2"/>
          <p:cNvSpPr/>
          <p:nvPr/>
        </p:nvSpPr>
        <p:spPr>
          <a:xfrm>
            <a:off x="214745" y="1508721"/>
            <a:ext cx="8534400" cy="5632311"/>
          </a:xfrm>
          <a:prstGeom prst="rect">
            <a:avLst/>
          </a:prstGeom>
        </p:spPr>
        <p:txBody>
          <a:bodyPr wrap="square">
            <a:spAutoFit/>
          </a:bodyPr>
          <a:lstStyle/>
          <a:p>
            <a:r>
              <a:rPr lang="en-AU" sz="2000" b="1" dirty="0"/>
              <a:t>Drinking Alcohol and Driving</a:t>
            </a:r>
          </a:p>
          <a:p>
            <a:pPr marL="342900" indent="-342900">
              <a:buFont typeface="Arial" panose="020B0604020202020204" pitchFamily="34" charset="0"/>
              <a:buChar char="•"/>
            </a:pPr>
            <a:r>
              <a:rPr lang="en-AU" sz="2000" b="1" dirty="0"/>
              <a:t>If you are going to drink alcohol, don't drive. If you are going to drive, don't drink alcohol.</a:t>
            </a:r>
            <a:r>
              <a:rPr lang="en-AU" sz="2000" dirty="0"/>
              <a:t> </a:t>
            </a:r>
          </a:p>
          <a:p>
            <a:pPr marL="342900" indent="-342900">
              <a:buFont typeface="Arial" panose="020B0604020202020204" pitchFamily="34" charset="0"/>
              <a:buChar char="•"/>
            </a:pPr>
            <a:r>
              <a:rPr lang="en-AU" sz="2000" dirty="0"/>
              <a:t>Anything else is a risk, not only to you, but also to other motorists and pedestrians.  </a:t>
            </a:r>
          </a:p>
          <a:p>
            <a:pPr marL="342900" indent="-342900">
              <a:buFont typeface="Arial" panose="020B0604020202020204" pitchFamily="34" charset="0"/>
              <a:buChar char="•"/>
            </a:pPr>
            <a:r>
              <a:rPr lang="en-AU" sz="2000" dirty="0"/>
              <a:t>Alcohol is involved in about one-third of all serious motor vehicle accidents. As the level of alcohol increases in your body, you have more risk of being involved in an accident. </a:t>
            </a:r>
          </a:p>
          <a:p>
            <a:pPr marL="342900" indent="-342900">
              <a:buFont typeface="Arial" panose="020B0604020202020204" pitchFamily="34" charset="0"/>
              <a:buChar char="•"/>
            </a:pPr>
            <a:r>
              <a:rPr lang="en-AU" sz="2000" b="1" dirty="0"/>
              <a:t>Driving with a blood-alcohol content above the legal limit is dangerous to others as well as yourself and severe legal penalties apply.</a:t>
            </a:r>
            <a:r>
              <a:rPr lang="en-AU" sz="2000" dirty="0"/>
              <a:t> </a:t>
            </a:r>
          </a:p>
          <a:p>
            <a:pPr marL="342900" indent="-342900">
              <a:buFont typeface="Arial" panose="020B0604020202020204" pitchFamily="34" charset="0"/>
              <a:buChar char="•"/>
            </a:pPr>
            <a:r>
              <a:rPr lang="en-AU" sz="2000" dirty="0"/>
              <a:t>Random breath testing of drivers for blood alcohol levels and drug use is common at any time of the day or night. </a:t>
            </a:r>
          </a:p>
          <a:p>
            <a:pPr marL="342900" indent="-342900">
              <a:buFont typeface="Arial" panose="020B0604020202020204" pitchFamily="34" charset="0"/>
              <a:buChar char="•"/>
            </a:pPr>
            <a:r>
              <a:rPr lang="en-AU" sz="2000" dirty="0"/>
              <a:t>If you are above the prescribed blood alcohol content level, as the level of alcohol in your body increases, so does the severity of your fine and/or jail term.(Please refer to the website for further websites)</a:t>
            </a:r>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Tree>
  </p:cSld>
  <p:clrMapOvr>
    <a:masterClrMapping/>
  </p:clrMapOvr>
  <p:transition>
    <p:split orient="vert" dir="in"/>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sz="4800" b="1" dirty="0"/>
              <a:t>SAFETY WITH MONEY</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1581517"/>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48491" y="1720840"/>
            <a:ext cx="8873836" cy="461665"/>
          </a:xfrm>
          <a:prstGeom prst="rect">
            <a:avLst/>
          </a:prstGeom>
        </p:spPr>
        <p:txBody>
          <a:bodyPr wrap="square">
            <a:spAutoFit/>
          </a:bodyPr>
          <a:lstStyle/>
          <a:p>
            <a:r>
              <a:rPr lang="en-AU" sz="2400" b="1" dirty="0"/>
              <a:t> </a:t>
            </a:r>
            <a:endParaRPr lang="en-AU" sz="2400" dirty="0"/>
          </a:p>
        </p:txBody>
      </p:sp>
      <p:sp>
        <p:nvSpPr>
          <p:cNvPr id="9" name="Rectangle 8"/>
          <p:cNvSpPr/>
          <p:nvPr/>
        </p:nvSpPr>
        <p:spPr>
          <a:xfrm>
            <a:off x="103909" y="1581517"/>
            <a:ext cx="8686800" cy="5355312"/>
          </a:xfrm>
          <a:prstGeom prst="rect">
            <a:avLst/>
          </a:prstGeom>
        </p:spPr>
        <p:txBody>
          <a:bodyPr wrap="square">
            <a:spAutoFit/>
          </a:bodyPr>
          <a:lstStyle/>
          <a:p>
            <a:r>
              <a:rPr lang="en-AU" sz="2200" b="1" dirty="0"/>
              <a:t>Safety When Carrying Money</a:t>
            </a:r>
            <a:endParaRPr lang="en-AU" sz="2200" dirty="0"/>
          </a:p>
          <a:p>
            <a:pPr marL="342900" lvl="0" indent="-342900">
              <a:buFont typeface="Arial" panose="020B0604020202020204" pitchFamily="34" charset="0"/>
              <a:buChar char="•"/>
            </a:pPr>
            <a:endParaRPr lang="en-AU" sz="2000" dirty="0"/>
          </a:p>
          <a:p>
            <a:pPr marL="342900" lvl="0" indent="-342900">
              <a:buFont typeface="Arial" panose="020B0604020202020204" pitchFamily="34" charset="0"/>
              <a:buChar char="•"/>
            </a:pPr>
            <a:r>
              <a:rPr lang="en-AU" sz="2000" dirty="0"/>
              <a:t>The first and fundamental rule of safety when carry money </a:t>
            </a:r>
            <a:r>
              <a:rPr lang="en-AU" sz="2000" dirty="0" err="1"/>
              <a:t>is:</a:t>
            </a:r>
            <a:r>
              <a:rPr lang="en-AU" sz="2000" b="1" dirty="0" err="1"/>
              <a:t>“Don’t</a:t>
            </a:r>
            <a:r>
              <a:rPr lang="en-AU" sz="2000" b="1" dirty="0"/>
              <a:t> carry large amounts of cash!”</a:t>
            </a:r>
          </a:p>
          <a:p>
            <a:pPr marL="342900" lvl="0" indent="-342900">
              <a:buFont typeface="Arial" panose="020B0604020202020204" pitchFamily="34" charset="0"/>
              <a:buChar char="•"/>
            </a:pPr>
            <a:r>
              <a:rPr lang="en-AU" sz="2000" dirty="0"/>
              <a:t>The second </a:t>
            </a:r>
            <a:r>
              <a:rPr lang="en-AU" sz="2000" dirty="0" err="1"/>
              <a:t>is:</a:t>
            </a:r>
            <a:r>
              <a:rPr lang="en-AU" sz="2000" b="1" dirty="0" err="1"/>
              <a:t>“Don't</a:t>
            </a:r>
            <a:r>
              <a:rPr lang="en-AU" sz="2000" b="1" dirty="0"/>
              <a:t> advertise the fact that you are carrying money!”</a:t>
            </a:r>
          </a:p>
          <a:p>
            <a:pPr marL="342900" lvl="0" indent="-342900">
              <a:buFont typeface="Arial" panose="020B0604020202020204" pitchFamily="34" charset="0"/>
              <a:buChar char="•"/>
            </a:pPr>
            <a:r>
              <a:rPr lang="en-AU" sz="2000" dirty="0"/>
              <a:t>Divide your cash into different locations on your person (front pocket, coat pocket, shoes, etc.). </a:t>
            </a:r>
          </a:p>
          <a:p>
            <a:pPr marL="342900" lvl="0" indent="-342900">
              <a:buFont typeface="Arial" panose="020B0604020202020204" pitchFamily="34" charset="0"/>
              <a:buChar char="•"/>
            </a:pPr>
            <a:r>
              <a:rPr lang="en-AU" sz="2000" dirty="0"/>
              <a:t>Keep your wallet in one of your front pockets at all times. </a:t>
            </a:r>
          </a:p>
          <a:p>
            <a:pPr marL="342900" lvl="0" indent="-342900">
              <a:buFont typeface="Arial" panose="020B0604020202020204" pitchFamily="34" charset="0"/>
              <a:buChar char="•"/>
            </a:pPr>
            <a:r>
              <a:rPr lang="en-AU" sz="2000" dirty="0"/>
              <a:t>Do not carry cash in a backpack or back pocket. </a:t>
            </a:r>
          </a:p>
          <a:p>
            <a:pPr marL="342900" lvl="0" indent="-342900">
              <a:buFont typeface="Arial" panose="020B0604020202020204" pitchFamily="34" charset="0"/>
              <a:buChar char="•"/>
            </a:pPr>
            <a:r>
              <a:rPr lang="en-AU" sz="2000" dirty="0"/>
              <a:t>Sew a small money pocket into the cuff of a trouser, sleeve of a shirt or even a bra. </a:t>
            </a:r>
          </a:p>
          <a:p>
            <a:pPr marL="342900" lvl="0" indent="-342900">
              <a:buFont typeface="Arial" panose="020B0604020202020204" pitchFamily="34" charset="0"/>
              <a:buChar char="•"/>
            </a:pPr>
            <a:r>
              <a:rPr lang="en-AU" sz="2000" dirty="0"/>
              <a:t>Divide your bank/credit cards and keep them in separate locations. </a:t>
            </a:r>
          </a:p>
          <a:p>
            <a:pPr marL="342900" lvl="0" indent="-342900">
              <a:buFont typeface="Arial" panose="020B0604020202020204" pitchFamily="34" charset="0"/>
              <a:buChar char="•"/>
            </a:pPr>
            <a:r>
              <a:rPr lang="en-AU" sz="2000" dirty="0"/>
              <a:t>Do not place money or valuables in lockers.</a:t>
            </a:r>
          </a:p>
          <a:p>
            <a:pPr marL="342900" lvl="0" indent="-342900">
              <a:buFont typeface="Arial" panose="020B0604020202020204" pitchFamily="34" charset="0"/>
              <a:buChar char="•"/>
            </a:pPr>
            <a:r>
              <a:rPr lang="en-AU" sz="2000" dirty="0"/>
              <a:t>Be very careful how you carry your handbag, and never leave it open for someone to slip their hand inside</a:t>
            </a:r>
          </a:p>
        </p:txBody>
      </p:sp>
      <p:sp>
        <p:nvSpPr>
          <p:cNvPr id="10" name="Rectangle 9"/>
          <p:cNvSpPr/>
          <p:nvPr/>
        </p:nvSpPr>
        <p:spPr>
          <a:xfrm>
            <a:off x="235527" y="1587395"/>
            <a:ext cx="8607136" cy="400110"/>
          </a:xfrm>
          <a:prstGeom prst="rect">
            <a:avLst/>
          </a:prstGeom>
        </p:spPr>
        <p:txBody>
          <a:bodyPr wrap="square">
            <a:spAutoFit/>
          </a:bodyPr>
          <a:lstStyle/>
          <a:p>
            <a:r>
              <a:rPr lang="en-AU" sz="2000" b="1" dirty="0"/>
              <a:t> </a:t>
            </a:r>
            <a:endParaRPr lang="en-AU" sz="2000" dirty="0"/>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AU" b="1" dirty="0"/>
              <a:t> </a:t>
            </a:r>
            <a:r>
              <a:rPr lang="en-AU" sz="3600" b="1" dirty="0"/>
              <a:t>PERSONAL SAFETY:SEXUAL ASSAULT</a:t>
            </a:r>
            <a:endParaRPr lang="en-US" sz="36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138544" y="1588800"/>
            <a:ext cx="8873835" cy="5170646"/>
          </a:xfrm>
          <a:prstGeom prst="rect">
            <a:avLst/>
          </a:prstGeom>
        </p:spPr>
        <p:txBody>
          <a:bodyPr wrap="square">
            <a:spAutoFit/>
          </a:bodyPr>
          <a:lstStyle/>
          <a:p>
            <a:r>
              <a:rPr lang="en-AU" sz="2200" b="1" dirty="0"/>
              <a:t>What do I do if I am assaulted?</a:t>
            </a:r>
            <a:endParaRPr lang="en-AU" sz="2200" dirty="0"/>
          </a:p>
          <a:p>
            <a:pPr marL="285750" indent="-285750">
              <a:buFont typeface="Arial" panose="020B0604020202020204" pitchFamily="34" charset="0"/>
              <a:buChar char="•"/>
            </a:pPr>
            <a:r>
              <a:rPr lang="en-US" sz="2200" dirty="0"/>
              <a:t>It is very difficult to tell someone that you have been sexually assaulted. </a:t>
            </a:r>
          </a:p>
          <a:p>
            <a:pPr marL="285750" indent="-285750">
              <a:buFont typeface="Arial" panose="020B0604020202020204" pitchFamily="34" charset="0"/>
              <a:buChar char="•"/>
            </a:pPr>
            <a:r>
              <a:rPr lang="en-US" sz="2200" dirty="0"/>
              <a:t>It is important to remember that sexual assault is a serious crime and can happen to people regardless of their gender or sexuality.  </a:t>
            </a:r>
          </a:p>
          <a:p>
            <a:pPr marL="285750" indent="-285750">
              <a:buFont typeface="Arial" panose="020B0604020202020204" pitchFamily="34" charset="0"/>
              <a:buChar char="•"/>
            </a:pPr>
            <a:r>
              <a:rPr lang="en-US" sz="2200" dirty="0"/>
              <a:t>Your first point of contact, should be the Police or your closest Sexual Assault Service. </a:t>
            </a:r>
          </a:p>
          <a:p>
            <a:pPr marL="285750" indent="-285750">
              <a:buFont typeface="Arial" panose="020B0604020202020204" pitchFamily="34" charset="0"/>
              <a:buChar char="•"/>
            </a:pPr>
            <a:r>
              <a:rPr lang="en-US" sz="2200" dirty="0"/>
              <a:t>From a </a:t>
            </a:r>
            <a:r>
              <a:rPr lang="en-US" sz="2200" b="1" dirty="0"/>
              <a:t>public phone or mobile phone</a:t>
            </a:r>
            <a:r>
              <a:rPr lang="en-US" sz="2200" dirty="0"/>
              <a:t>, ring the police on </a:t>
            </a:r>
            <a:r>
              <a:rPr lang="en-US" sz="2200" b="1" dirty="0"/>
              <a:t>000</a:t>
            </a:r>
            <a:r>
              <a:rPr lang="en-US" sz="2200" dirty="0"/>
              <a:t>. </a:t>
            </a:r>
          </a:p>
          <a:p>
            <a:pPr marL="285750" indent="-285750">
              <a:buFont typeface="Arial" panose="020B0604020202020204" pitchFamily="34" charset="0"/>
              <a:buChar char="•"/>
            </a:pPr>
            <a:r>
              <a:rPr lang="en-AU" sz="2200" dirty="0"/>
              <a:t>Do not wash, shower, change clothes or clean up in any way until after talking to the police and going to the hospital. You could destroy vital evidence.</a:t>
            </a:r>
          </a:p>
          <a:p>
            <a:pPr marL="285750" indent="-285750">
              <a:buFont typeface="Arial" panose="020B0604020202020204" pitchFamily="34" charset="0"/>
              <a:buChar char="•"/>
            </a:pPr>
            <a:r>
              <a:rPr lang="en-AU" sz="2200" dirty="0"/>
              <a:t>Don't drink alcohol or take tranquillisers or other drugs as you will have to give a clear account of what has happened.</a:t>
            </a:r>
          </a:p>
          <a:p>
            <a:pPr marL="285750" indent="-285750">
              <a:buFont typeface="Arial" panose="020B0604020202020204" pitchFamily="34" charset="0"/>
              <a:buChar char="•"/>
            </a:pPr>
            <a:r>
              <a:rPr lang="en-AU" sz="2200" dirty="0"/>
              <a:t>Try to remember everything you can about your attacker. </a:t>
            </a:r>
          </a:p>
        </p:txBody>
      </p:sp>
    </p:spTree>
  </p:cSld>
  <p:clrMapOvr>
    <a:masterClrMapping/>
  </p:clrMapOvr>
  <p:transition>
    <p:dissolv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AU" b="1" dirty="0"/>
              <a:t> </a:t>
            </a:r>
            <a:r>
              <a:rPr lang="en-AU" sz="3600" b="1" dirty="0"/>
              <a:t>PERSONAL SAFETY:SEXUAL ASSAULT</a:t>
            </a:r>
            <a:endParaRPr lang="en-US" sz="36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0" y="3645024"/>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82298"/>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5078313"/>
          </a:xfrm>
          <a:prstGeom prst="rect">
            <a:avLst/>
          </a:prstGeom>
        </p:spPr>
        <p:txBody>
          <a:bodyPr wrap="square">
            <a:spAutoFit/>
          </a:bodyPr>
          <a:lstStyle/>
          <a:p>
            <a:r>
              <a:rPr lang="en-AU" sz="2400" b="1" dirty="0"/>
              <a:t>Sexual Assault  </a:t>
            </a:r>
            <a:endParaRPr lang="en-AU" sz="2400" dirty="0"/>
          </a:p>
          <a:p>
            <a:pPr marL="342900" indent="-342900">
              <a:buFont typeface="Arial" panose="020B0604020202020204" pitchFamily="34" charset="0"/>
              <a:buChar char="•"/>
            </a:pPr>
            <a:r>
              <a:rPr lang="en-US" sz="2000" dirty="0"/>
              <a:t>Sexual assault is a </a:t>
            </a:r>
            <a:r>
              <a:rPr lang="en-US" sz="2000" b="1" dirty="0"/>
              <a:t>criminal offence</a:t>
            </a:r>
            <a:r>
              <a:rPr lang="en-US" sz="2000" dirty="0"/>
              <a:t>. It includes sexual harassment, unwanted touching, indecent assault and penetration of any kind. It is important to remember that it can happen to anyone and at any time but certain </a:t>
            </a:r>
            <a:r>
              <a:rPr lang="en-AU" sz="2000" b="1" dirty="0"/>
              <a:t>precautions</a:t>
            </a:r>
            <a:r>
              <a:rPr lang="en-AU" sz="2000" dirty="0"/>
              <a:t> may make it more difficult for a possible perpetrator:  </a:t>
            </a:r>
          </a:p>
          <a:p>
            <a:pPr marL="342900" lvl="0" indent="-342900">
              <a:buFont typeface="Arial" panose="020B0604020202020204" pitchFamily="34" charset="0"/>
              <a:buChar char="•"/>
            </a:pPr>
            <a:r>
              <a:rPr lang="en-IN" sz="2000" dirty="0"/>
              <a:t>The Victorian CASA Forum is the peak body of the 15 Centres Against Sexual Assault, and the Victorian Sexual Assault Crisis Line (after hours). </a:t>
            </a:r>
          </a:p>
          <a:p>
            <a:pPr marL="342900" lvl="0" indent="-342900">
              <a:buFont typeface="Arial" panose="020B0604020202020204" pitchFamily="34" charset="0"/>
              <a:buChar char="•"/>
            </a:pPr>
            <a:r>
              <a:rPr lang="en-IN" sz="2000" dirty="0"/>
              <a:t>Together they work to ensure that women, children and men who are victim/survivors of sexual assault have access to comprehensive and timely support and intervention to address their needs.</a:t>
            </a:r>
            <a:r>
              <a:rPr lang="en-AU" sz="2000" dirty="0"/>
              <a:t>When socialising, be smart. Drink in a way that leaves you in control. Leaving drinks unattended leaves them open to being spiked quite easily. </a:t>
            </a:r>
          </a:p>
          <a:p>
            <a:pPr marL="342900" lvl="0" indent="-342900"/>
            <a:r>
              <a:rPr lang="en-AU" sz="2000" dirty="0"/>
              <a:t> </a:t>
            </a:r>
          </a:p>
        </p:txBody>
      </p:sp>
    </p:spTree>
  </p:cSld>
  <p:clrMapOvr>
    <a:masterClrMapping/>
  </p:clrMapOvr>
  <p:transition>
    <p:plus/>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AU" b="1" dirty="0"/>
              <a:t> </a:t>
            </a:r>
            <a:r>
              <a:rPr lang="en-AU" sz="3600" b="1" dirty="0"/>
              <a:t>PERSONAL SAFETY:SEXUAL ASSAULT</a:t>
            </a:r>
            <a:endParaRPr lang="en-US" sz="36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121227" y="2143963"/>
            <a:ext cx="8721436" cy="830997"/>
          </a:xfrm>
          <a:prstGeom prst="rect">
            <a:avLst/>
          </a:prstGeom>
        </p:spPr>
        <p:txBody>
          <a:bodyPr wrap="square">
            <a:spAutoFit/>
          </a:bodyPr>
          <a:lstStyle/>
          <a:p>
            <a:r>
              <a:rPr lang="en-AU" sz="2400" b="1" dirty="0"/>
              <a:t> </a:t>
            </a:r>
            <a:endParaRPr lang="en-AU" sz="2400" dirty="0"/>
          </a:p>
          <a:p>
            <a:r>
              <a:rPr lang="en-AU" sz="2400" dirty="0"/>
              <a:t> </a:t>
            </a:r>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74341"/>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0" y="1556792"/>
            <a:ext cx="8929253" cy="5170646"/>
          </a:xfrm>
          <a:prstGeom prst="rect">
            <a:avLst/>
          </a:prstGeom>
        </p:spPr>
        <p:txBody>
          <a:bodyPr wrap="square">
            <a:spAutoFit/>
          </a:bodyPr>
          <a:lstStyle/>
          <a:p>
            <a:r>
              <a:rPr lang="en-AU" sz="2200" dirty="0"/>
              <a:t>Remember, </a:t>
            </a:r>
            <a:r>
              <a:rPr lang="en-AU" sz="2200" b="1" dirty="0"/>
              <a:t>you are the victim</a:t>
            </a:r>
            <a:r>
              <a:rPr lang="en-AU" sz="2200" dirty="0"/>
              <a:t>. You have nothing to feel guilty or ashamed about.</a:t>
            </a:r>
          </a:p>
          <a:p>
            <a:pPr marL="285750" indent="-285750">
              <a:buFont typeface="Arial" panose="020B0604020202020204" pitchFamily="34" charset="0"/>
              <a:buChar char="•"/>
            </a:pPr>
            <a:r>
              <a:rPr lang="en-AU" sz="2200" dirty="0"/>
              <a:t>Police officers are aware that a person who has been assaulted, sexually or otherwise, is likely to be suffering from emotional shock. They will do all they can to make things as easy as possible for you. It is likely they will provide a female police officer for a female victim.  If not, you have the right to request one.  </a:t>
            </a:r>
          </a:p>
          <a:p>
            <a:pPr marL="285750" indent="-285750">
              <a:buFont typeface="Arial" panose="020B0604020202020204" pitchFamily="34" charset="0"/>
              <a:buChar char="•"/>
            </a:pPr>
            <a:r>
              <a:rPr lang="en-AU" sz="2200" dirty="0"/>
              <a:t>You can also ask the police to contact a friend, family member, interpreter or religious adviser to be in attendance with you when you are dealing with the circumstances surrounding the report of assault.</a:t>
            </a:r>
          </a:p>
          <a:p>
            <a:pPr marL="285750" indent="-285750">
              <a:buFont typeface="Arial" panose="020B0604020202020204" pitchFamily="34" charset="0"/>
              <a:buChar char="•"/>
            </a:pPr>
            <a:r>
              <a:rPr lang="en-AU" sz="2200" dirty="0"/>
              <a:t>For counselling and support; contact the </a:t>
            </a:r>
            <a:r>
              <a:rPr lang="en-AU" sz="2200" b="1" dirty="0"/>
              <a:t>Centre Against Sexual Assault (CASA House)</a:t>
            </a:r>
            <a:r>
              <a:rPr lang="en-AU" sz="2200" dirty="0"/>
              <a:t> on </a:t>
            </a:r>
            <a:r>
              <a:rPr lang="en-AU" sz="2200" b="1" dirty="0"/>
              <a:t>(03) 9635 3610 </a:t>
            </a:r>
            <a:r>
              <a:rPr lang="en-AU" sz="2200" dirty="0"/>
              <a:t>or visit them at Queen Victoria Centre Level 3, 210 Lonsdale St, Melbourne  </a:t>
            </a:r>
          </a:p>
        </p:txBody>
      </p:sp>
    </p:spTree>
  </p:cSld>
  <p:clrMapOvr>
    <a:masterClrMapping/>
  </p:clrMapOvr>
  <p:transition>
    <p:cut thruBlk="1"/>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a:t>SUN EXPOSURE</a:t>
            </a:r>
          </a:p>
        </p:txBody>
      </p:sp>
      <p:sp>
        <p:nvSpPr>
          <p:cNvPr id="17409" name="Rectangle 1"/>
          <p:cNvSpPr>
            <a:spLocks noChangeArrowheads="1"/>
          </p:cNvSpPr>
          <p:nvPr/>
        </p:nvSpPr>
        <p:spPr bwMode="auto">
          <a:xfrm>
            <a:off x="228600" y="3816191"/>
            <a:ext cx="8763000" cy="58477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sz="3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AU"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8433" name="Rectangle 1"/>
          <p:cNvSpPr>
            <a:spLocks noChangeArrowheads="1"/>
          </p:cNvSpPr>
          <p:nvPr/>
        </p:nvSpPr>
        <p:spPr bwMode="auto">
          <a:xfrm>
            <a:off x="251520" y="1556792"/>
            <a:ext cx="8686800" cy="5632311"/>
          </a:xfrm>
          <a:prstGeom prst="rect">
            <a:avLst/>
          </a:prstGeom>
          <a:noFill/>
          <a:ln w="9525">
            <a:noFill/>
            <a:miter lim="800000"/>
          </a:ln>
          <a:effectLst/>
        </p:spPr>
        <p:txBody>
          <a:bodyPr vert="horz" wrap="square" lIns="91440" tIns="45720" rIns="91440" bIns="45720" numCol="1" anchor="ctr" anchorCtr="0" compatLnSpc="1">
            <a:spAutoFit/>
          </a:bodyPr>
          <a:lstStyle/>
          <a:p>
            <a:pPr>
              <a:buFont typeface="Arial" panose="020B0604020202020204" pitchFamily="34" charset="0"/>
              <a:buChar char="•"/>
            </a:pPr>
            <a:r>
              <a:rPr lang="en-AU" sz="2400" dirty="0"/>
              <a:t>Because of the depleted Ozone layer over Australia the    </a:t>
            </a:r>
          </a:p>
          <a:p>
            <a:r>
              <a:rPr lang="en-AU" sz="2400" dirty="0"/>
              <a:t> affect of UV rays is very strong and the incidence of skin  </a:t>
            </a:r>
          </a:p>
          <a:p>
            <a:r>
              <a:rPr lang="en-AU" sz="2400" dirty="0"/>
              <a:t> cancers is very high. </a:t>
            </a:r>
          </a:p>
          <a:p>
            <a:pPr>
              <a:buFont typeface="Arial" panose="020B0604020202020204" pitchFamily="34" charset="0"/>
              <a:buChar char="•"/>
            </a:pPr>
            <a:r>
              <a:rPr lang="en-AU" sz="2400" dirty="0"/>
              <a:t>Australia is well known for its abundance of sunshine and yet it is surprising that vitamin D deficiency is a common condition affecting a large proportion of Australians.</a:t>
            </a:r>
          </a:p>
          <a:p>
            <a:pPr>
              <a:buFont typeface="Arial" panose="020B0604020202020204" pitchFamily="34" charset="0"/>
              <a:buChar char="•"/>
            </a:pPr>
            <a:r>
              <a:rPr lang="en-AU" sz="2400" dirty="0"/>
              <a:t>Recommended exposure of 5–15 minutes of sunlight 4–6 times a week outside the hours of 10 am–2 pm is beneficial for </a:t>
            </a:r>
            <a:r>
              <a:rPr lang="en-AU" sz="2400" dirty="0" err="1"/>
              <a:t>Vit</a:t>
            </a:r>
            <a:r>
              <a:rPr lang="en-AU" sz="2400" dirty="0"/>
              <a:t> D synthesis. </a:t>
            </a:r>
          </a:p>
          <a:p>
            <a:pPr lvl="0">
              <a:buFont typeface="Arial" panose="020B0604020202020204" pitchFamily="34" charset="0"/>
              <a:buChar char="•"/>
            </a:pPr>
            <a:r>
              <a:rPr lang="en-AU" sz="2400" dirty="0"/>
              <a:t>Certainly, avoidance of the most dangerous ultraviolet exposure in the middle of the day is appropriate, especially in summer, </a:t>
            </a:r>
            <a:r>
              <a:rPr lang="en-AU" sz="2400" b="1" dirty="0"/>
              <a:t>with responsible use of ultraviolet blocking agents</a:t>
            </a:r>
            <a:r>
              <a:rPr lang="en-AU" sz="2400" dirty="0"/>
              <a:t>.</a:t>
            </a:r>
          </a:p>
          <a:p>
            <a:pPr>
              <a:buFont typeface="Arial" panose="020B0604020202020204" pitchFamily="34" charset="0"/>
              <a:buChar char="•"/>
            </a:pPr>
            <a:endParaRPr lang="en-AU" sz="2400" dirty="0"/>
          </a:p>
          <a:p>
            <a:pPr marL="342900" indent="-342900">
              <a:buFont typeface="Arial" panose="020B0604020202020204" pitchFamily="34" charset="0"/>
              <a:buChar char="•"/>
            </a:pPr>
            <a:endParaRPr lang="en-US" sz="2400"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MARKETS</a:t>
            </a:r>
            <a:endParaRPr lang="en-US" sz="4800" b="1" dirty="0"/>
          </a:p>
        </p:txBody>
      </p:sp>
      <p:sp>
        <p:nvSpPr>
          <p:cNvPr id="3" name="Rectangle 2"/>
          <p:cNvSpPr/>
          <p:nvPr/>
        </p:nvSpPr>
        <p:spPr>
          <a:xfrm>
            <a:off x="180109" y="1605355"/>
            <a:ext cx="8534400" cy="954107"/>
          </a:xfrm>
          <a:prstGeom prst="rect">
            <a:avLst/>
          </a:prstGeom>
        </p:spPr>
        <p:txBody>
          <a:bodyPr wrap="square">
            <a:spAutoFit/>
          </a:bodyPr>
          <a:lstStyle/>
          <a:p>
            <a:pPr lvl="0"/>
            <a:endParaRPr lang="en-AU" sz="2800" dirty="0"/>
          </a:p>
          <a:p>
            <a:pPr lvl="0"/>
            <a:r>
              <a:rPr lang="en-AU" sz="28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32657" y="1727713"/>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200891" y="1727713"/>
            <a:ext cx="8686800" cy="523220"/>
          </a:xfrm>
          <a:prstGeom prst="rect">
            <a:avLst/>
          </a:prstGeom>
        </p:spPr>
        <p:txBody>
          <a:bodyPr wrap="square">
            <a:spAutoFit/>
          </a:bodyPr>
          <a:lstStyle/>
          <a:p>
            <a:r>
              <a:rPr lang="en-AU" sz="2800" b="1" dirty="0"/>
              <a:t> </a:t>
            </a:r>
            <a:endParaRPr lang="en-AU" sz="2800" dirty="0"/>
          </a:p>
        </p:txBody>
      </p:sp>
      <p:sp>
        <p:nvSpPr>
          <p:cNvPr id="7" name="Rectangle 6"/>
          <p:cNvSpPr/>
          <p:nvPr/>
        </p:nvSpPr>
        <p:spPr>
          <a:xfrm>
            <a:off x="180109" y="1587395"/>
            <a:ext cx="8652164" cy="4708981"/>
          </a:xfrm>
          <a:prstGeom prst="rect">
            <a:avLst/>
          </a:prstGeom>
        </p:spPr>
        <p:txBody>
          <a:bodyPr wrap="square">
            <a:spAutoFit/>
          </a:bodyPr>
          <a:lstStyle/>
          <a:p>
            <a:r>
              <a:rPr lang="en-AU" sz="2000" b="1" dirty="0"/>
              <a:t>Purchasing an Item</a:t>
            </a:r>
          </a:p>
          <a:p>
            <a:pPr marL="285750" lvl="0" indent="-285750">
              <a:buFont typeface="Arial" panose="020B0604020202020204" pitchFamily="34" charset="0"/>
              <a:buChar char="•"/>
            </a:pPr>
            <a:r>
              <a:rPr lang="en-AU" sz="2000" dirty="0"/>
              <a:t>The most common methods of purchasing items are by cash or EFTPOS. </a:t>
            </a:r>
          </a:p>
          <a:p>
            <a:pPr marL="285750" lvl="0" indent="-285750">
              <a:buFont typeface="Arial" panose="020B0604020202020204" pitchFamily="34" charset="0"/>
              <a:buChar char="•"/>
            </a:pPr>
            <a:r>
              <a:rPr lang="en-AU" sz="2000" b="1" dirty="0"/>
              <a:t>EFTPOS</a:t>
            </a:r>
            <a:r>
              <a:rPr lang="en-AU" sz="2000" dirty="0"/>
              <a:t> (Electronic Funds Transfer at Point of Sale) allows you to use the card attached to your Australian bank account to make purchases and withdraw cash at the same time (at the retailer's discretion) from more than 103,000 merchants across Australia.</a:t>
            </a:r>
          </a:p>
          <a:p>
            <a:pPr marL="285750" lvl="0" indent="-285750">
              <a:buFont typeface="Arial" panose="020B0604020202020204" pitchFamily="34" charset="0"/>
              <a:buChar char="•"/>
            </a:pPr>
            <a:r>
              <a:rPr lang="en-AU" sz="2000" dirty="0"/>
              <a:t>Just swipe your </a:t>
            </a:r>
            <a:r>
              <a:rPr lang="en-AU" sz="2000" dirty="0" err="1"/>
              <a:t>keycard</a:t>
            </a:r>
            <a:r>
              <a:rPr lang="en-AU" sz="2000" dirty="0"/>
              <a:t> through the EFTPOS card reader, select your account type and enter your PIN number.</a:t>
            </a:r>
          </a:p>
          <a:p>
            <a:pPr marL="285750" lvl="0" indent="-285750">
              <a:buFont typeface="Arial" panose="020B0604020202020204" pitchFamily="34" charset="0"/>
              <a:buChar char="•"/>
            </a:pPr>
            <a:r>
              <a:rPr lang="en-AU" sz="2000" dirty="0"/>
              <a:t>EFTPOS is available at most supermarkets, petrol stations and retail outlets. Just look for the EFTPOS sign. </a:t>
            </a:r>
          </a:p>
          <a:p>
            <a:pPr marL="285750" lvl="0" indent="-285750">
              <a:buFont typeface="Arial" panose="020B0604020202020204" pitchFamily="34" charset="0"/>
              <a:buChar char="•"/>
            </a:pPr>
            <a:r>
              <a:rPr lang="en-AU" sz="2000" dirty="0"/>
              <a:t>You can choose to make the EFTPOS transaction from your savings account, cheque account or credit card. </a:t>
            </a:r>
          </a:p>
          <a:p>
            <a:pPr marL="285750" lvl="0" indent="-285750">
              <a:buFont typeface="Arial" panose="020B0604020202020204" pitchFamily="34" charset="0"/>
              <a:buChar char="•"/>
            </a:pPr>
            <a:r>
              <a:rPr lang="en-AU" sz="2000" dirty="0"/>
              <a:t>You receive a printed receipt after each purchase and the transaction appears on your statement.</a:t>
            </a:r>
          </a:p>
        </p:txBody>
      </p:sp>
    </p:spTree>
  </p:cSld>
  <p:clrMapOvr>
    <a:masterClrMapping/>
  </p:clrMapOvr>
  <p:transition>
    <p:strips/>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MARKETS</a:t>
            </a:r>
            <a:endParaRPr lang="en-US" sz="4800" b="1" dirty="0"/>
          </a:p>
        </p:txBody>
      </p:sp>
      <p:sp>
        <p:nvSpPr>
          <p:cNvPr id="3" name="Rectangle 2"/>
          <p:cNvSpPr/>
          <p:nvPr/>
        </p:nvSpPr>
        <p:spPr>
          <a:xfrm>
            <a:off x="142844" y="1571612"/>
            <a:ext cx="8534400" cy="5324535"/>
          </a:xfrm>
          <a:prstGeom prst="rect">
            <a:avLst/>
          </a:prstGeom>
        </p:spPr>
        <p:txBody>
          <a:bodyPr wrap="square">
            <a:spAutoFit/>
          </a:bodyPr>
          <a:lstStyle/>
          <a:p>
            <a:r>
              <a:rPr lang="en-AU" sz="2000" b="1" dirty="0"/>
              <a:t>Bargaining/Haggling</a:t>
            </a:r>
          </a:p>
          <a:p>
            <a:pPr lvl="0">
              <a:buFont typeface="Arial" panose="020B0604020202020204" pitchFamily="34" charset="0"/>
              <a:buChar char="•"/>
            </a:pPr>
            <a:r>
              <a:rPr lang="en-AU" sz="2000" dirty="0"/>
              <a:t>When shopping in Australia, you generally don’t bargain or barter (also called haggling) for the price of an item.  </a:t>
            </a:r>
          </a:p>
          <a:p>
            <a:pPr lvl="0">
              <a:buFont typeface="Arial" panose="020B0604020202020204" pitchFamily="34" charset="0"/>
              <a:buChar char="•"/>
            </a:pPr>
            <a:r>
              <a:rPr lang="en-AU" sz="2000" dirty="0"/>
              <a:t>The displayed price for items is fixed and if Australian GST (Goods &amp; Services Tax) is applicable, it will already be included in the displayed price. </a:t>
            </a:r>
          </a:p>
          <a:p>
            <a:pPr lvl="0">
              <a:buFont typeface="Arial" panose="020B0604020202020204" pitchFamily="34" charset="0"/>
              <a:buChar char="•"/>
            </a:pPr>
            <a:r>
              <a:rPr lang="en-AU" sz="2000" dirty="0"/>
              <a:t>Exceptions to this rule; there are places and circumstances in which it is perfectly acceptable to barter for the best price possible. These may include:  </a:t>
            </a:r>
          </a:p>
          <a:p>
            <a:pPr lvl="1">
              <a:buFont typeface="Wingdings" panose="05000000000000000000" pitchFamily="2" charset="2"/>
              <a:buChar char="ü"/>
            </a:pPr>
            <a:r>
              <a:rPr lang="en-AU" sz="2000" dirty="0"/>
              <a:t>garage sales, community markets, </a:t>
            </a:r>
          </a:p>
          <a:p>
            <a:pPr lvl="1">
              <a:buFont typeface="Wingdings" panose="05000000000000000000" pitchFamily="2" charset="2"/>
              <a:buChar char="ü"/>
            </a:pPr>
            <a:r>
              <a:rPr lang="en-AU" sz="2000" dirty="0"/>
              <a:t>second hand dealerships, or at electrical goods’ stores, furniture shops, or </a:t>
            </a:r>
          </a:p>
          <a:p>
            <a:pPr lvl="1">
              <a:buFont typeface="Wingdings" panose="05000000000000000000" pitchFamily="2" charset="2"/>
              <a:buChar char="ü"/>
            </a:pPr>
            <a:r>
              <a:rPr lang="en-AU" sz="2000" dirty="0"/>
              <a:t>when purchasing a motor vehicle if you are offering to pay in cash, or have seen the item at a competitor store for a better price.</a:t>
            </a:r>
          </a:p>
          <a:p>
            <a:pPr lvl="1">
              <a:buFont typeface="Wingdings" panose="05000000000000000000" pitchFamily="2" charset="2"/>
              <a:buChar char="ü"/>
            </a:pPr>
            <a:r>
              <a:rPr lang="en-AU" sz="2000" dirty="0"/>
              <a:t>If you are paying by </a:t>
            </a:r>
            <a:r>
              <a:rPr lang="en-AU" sz="2000" b="1" dirty="0"/>
              <a:t>CASH</a:t>
            </a:r>
            <a:r>
              <a:rPr lang="en-AU" sz="2000" dirty="0"/>
              <a:t> and, if you are buying more than one item, you may have more </a:t>
            </a:r>
            <a:r>
              <a:rPr lang="en-AU" sz="2000" b="1" dirty="0"/>
              <a:t>bargaining power</a:t>
            </a:r>
            <a:r>
              <a:rPr lang="en-AU" sz="2000" dirty="0"/>
              <a:t>.  </a:t>
            </a:r>
          </a:p>
        </p:txBody>
      </p:sp>
      <p:sp>
        <p:nvSpPr>
          <p:cNvPr id="4" name="Rectangle 3"/>
          <p:cNvSpPr/>
          <p:nvPr/>
        </p:nvSpPr>
        <p:spPr>
          <a:xfrm>
            <a:off x="180109"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32657" y="1727713"/>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200891" y="1727713"/>
            <a:ext cx="8686800" cy="523220"/>
          </a:xfrm>
          <a:prstGeom prst="rect">
            <a:avLst/>
          </a:prstGeom>
        </p:spPr>
        <p:txBody>
          <a:bodyPr wrap="square">
            <a:spAutoFit/>
          </a:bodyPr>
          <a:lstStyle/>
          <a:p>
            <a:r>
              <a:rPr lang="en-AU" sz="2800" b="1" dirty="0"/>
              <a:t> </a:t>
            </a:r>
            <a:endParaRPr lang="en-AU" sz="2800" dirty="0"/>
          </a:p>
        </p:txBody>
      </p:sp>
      <p:sp>
        <p:nvSpPr>
          <p:cNvPr id="7" name="Rectangle 6"/>
          <p:cNvSpPr/>
          <p:nvPr/>
        </p:nvSpPr>
        <p:spPr>
          <a:xfrm>
            <a:off x="180109" y="1600200"/>
            <a:ext cx="8735291" cy="369332"/>
          </a:xfrm>
          <a:prstGeom prst="rect">
            <a:avLst/>
          </a:prstGeom>
        </p:spPr>
        <p:txBody>
          <a:bodyPr wrap="square">
            <a:spAutoFit/>
          </a:bodyPr>
          <a:lstStyle/>
          <a:p>
            <a:pPr lvl="0"/>
            <a:r>
              <a:rPr lang="en-AU" dirty="0"/>
              <a:t> </a:t>
            </a:r>
          </a:p>
        </p:txBody>
      </p:sp>
    </p:spTree>
  </p:cSld>
  <p:clrMapOvr>
    <a:masterClrMapping/>
  </p:clrMapOvr>
  <p:transition>
    <p:strips dir="r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MARKETS</a:t>
            </a:r>
            <a:endParaRPr lang="en-US" sz="4800" b="1" dirty="0"/>
          </a:p>
        </p:txBody>
      </p:sp>
      <p:sp>
        <p:nvSpPr>
          <p:cNvPr id="3" name="Rectangle 2"/>
          <p:cNvSpPr/>
          <p:nvPr/>
        </p:nvSpPr>
        <p:spPr>
          <a:xfrm>
            <a:off x="381000" y="1820100"/>
            <a:ext cx="8534400" cy="523220"/>
          </a:xfrm>
          <a:prstGeom prst="rect">
            <a:avLst/>
          </a:prstGeom>
        </p:spPr>
        <p:txBody>
          <a:bodyPr wrap="square">
            <a:spAutoFit/>
          </a:bodyPr>
          <a:lstStyle/>
          <a:p>
            <a:r>
              <a:rPr lang="en-AU" sz="2800" b="1" dirty="0"/>
              <a:t> </a:t>
            </a:r>
            <a:r>
              <a:rPr lang="en-AU" sz="2800" dirty="0"/>
              <a:t> </a:t>
            </a:r>
          </a:p>
        </p:txBody>
      </p:sp>
      <p:sp>
        <p:nvSpPr>
          <p:cNvPr id="4" name="Rectangle 3"/>
          <p:cNvSpPr/>
          <p:nvPr/>
        </p:nvSpPr>
        <p:spPr>
          <a:xfrm>
            <a:off x="180109" y="4343400"/>
            <a:ext cx="8686800" cy="461665"/>
          </a:xfrm>
          <a:prstGeom prst="rect">
            <a:avLst/>
          </a:prstGeom>
        </p:spPr>
        <p:txBody>
          <a:bodyPr wrap="square">
            <a:spAutoFit/>
          </a:bodyPr>
          <a:lstStyle/>
          <a:p>
            <a:r>
              <a:rPr lang="en-AU" sz="2400" b="1" u="sng" dirty="0"/>
              <a:t> </a:t>
            </a:r>
            <a:endParaRPr lang="en-AU" sz="2400" dirty="0"/>
          </a:p>
        </p:txBody>
      </p:sp>
      <p:sp>
        <p:nvSpPr>
          <p:cNvPr id="5" name="Rectangle 4"/>
          <p:cNvSpPr/>
          <p:nvPr/>
        </p:nvSpPr>
        <p:spPr>
          <a:xfrm>
            <a:off x="32657" y="1727713"/>
            <a:ext cx="8721436" cy="523220"/>
          </a:xfrm>
          <a:prstGeom prst="rect">
            <a:avLst/>
          </a:prstGeom>
        </p:spPr>
        <p:txBody>
          <a:bodyPr wrap="square">
            <a:spAutoFit/>
          </a:bodyPr>
          <a:lstStyle/>
          <a:p>
            <a:r>
              <a:rPr lang="en-AU" sz="2800" b="1" dirty="0"/>
              <a:t> </a:t>
            </a:r>
            <a:endParaRPr lang="en-AU" sz="2400" dirty="0"/>
          </a:p>
        </p:txBody>
      </p:sp>
      <p:sp>
        <p:nvSpPr>
          <p:cNvPr id="6" name="Rectangle 5"/>
          <p:cNvSpPr/>
          <p:nvPr/>
        </p:nvSpPr>
        <p:spPr>
          <a:xfrm>
            <a:off x="200891" y="1727713"/>
            <a:ext cx="8686800" cy="4401205"/>
          </a:xfrm>
          <a:prstGeom prst="rect">
            <a:avLst/>
          </a:prstGeom>
        </p:spPr>
        <p:txBody>
          <a:bodyPr wrap="square">
            <a:spAutoFit/>
          </a:bodyPr>
          <a:lstStyle/>
          <a:p>
            <a:r>
              <a:rPr lang="en-AU" sz="2800" b="1" dirty="0"/>
              <a:t>Trading hours:</a:t>
            </a:r>
          </a:p>
          <a:p>
            <a:endParaRPr lang="en-AU" sz="2800" dirty="0"/>
          </a:p>
          <a:p>
            <a:r>
              <a:rPr lang="en-AU" sz="2800" dirty="0"/>
              <a:t>Most shopping centres open from </a:t>
            </a:r>
          </a:p>
          <a:p>
            <a:endParaRPr lang="en-AU" sz="2800" dirty="0"/>
          </a:p>
          <a:p>
            <a:pPr marL="457200" lvl="0" indent="-457200">
              <a:buFont typeface="Arial" panose="020B0604020202020204" pitchFamily="34" charset="0"/>
              <a:buChar char="•"/>
            </a:pPr>
            <a:r>
              <a:rPr lang="en-AU" sz="2800" dirty="0"/>
              <a:t>9am-6pm Monday, Tuesday and Wednesday</a:t>
            </a:r>
          </a:p>
          <a:p>
            <a:pPr marL="457200" lvl="0" indent="-457200">
              <a:buFont typeface="Arial" panose="020B0604020202020204" pitchFamily="34" charset="0"/>
              <a:buChar char="•"/>
            </a:pPr>
            <a:r>
              <a:rPr lang="en-AU" sz="2800" dirty="0"/>
              <a:t>9am-9pm on Thursday and Friday</a:t>
            </a:r>
          </a:p>
          <a:p>
            <a:pPr marL="457200" lvl="0" indent="-457200">
              <a:buFont typeface="Arial" panose="020B0604020202020204" pitchFamily="34" charset="0"/>
              <a:buChar char="•"/>
            </a:pPr>
            <a:r>
              <a:rPr lang="en-AU" sz="2800" dirty="0"/>
              <a:t>10am-6pm on Saturday</a:t>
            </a:r>
          </a:p>
          <a:p>
            <a:pPr marL="457200" lvl="0" indent="-457200">
              <a:buFont typeface="Arial" panose="020B0604020202020204" pitchFamily="34" charset="0"/>
              <a:buChar char="•"/>
            </a:pPr>
            <a:r>
              <a:rPr lang="en-AU" sz="2800" dirty="0"/>
              <a:t>10am-6pm on Sundays and public holidays</a:t>
            </a:r>
          </a:p>
          <a:p>
            <a:pPr marL="457200" lvl="0" indent="-457200">
              <a:buFont typeface="Arial" panose="020B0604020202020204" pitchFamily="34" charset="0"/>
              <a:buChar char="•"/>
            </a:pPr>
            <a:r>
              <a:rPr lang="en-AU" sz="2800" dirty="0"/>
              <a:t>Some of the Outlets like Coles, Woolworths or K Mart operate for much longer hours. </a:t>
            </a:r>
          </a:p>
        </p:txBody>
      </p:sp>
    </p:spTree>
  </p:cSld>
  <p:clrMapOvr>
    <a:masterClrMapping/>
  </p:clrMapOvr>
  <p:transition>
    <p:strips dir="ld"/>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noAutofit/>
          </a:bodyPr>
          <a:lstStyle/>
          <a:p>
            <a:pPr algn="ctr"/>
            <a:r>
              <a:rPr lang="en-AU" b="1" dirty="0"/>
              <a:t>MARKETS</a:t>
            </a:r>
            <a:endParaRPr lang="en-US" sz="4800" b="1" dirty="0"/>
          </a:p>
        </p:txBody>
      </p:sp>
      <p:sp>
        <p:nvSpPr>
          <p:cNvPr id="3" name="Rectangle 2"/>
          <p:cNvSpPr/>
          <p:nvPr/>
        </p:nvSpPr>
        <p:spPr>
          <a:xfrm>
            <a:off x="180109" y="1605355"/>
            <a:ext cx="8534400" cy="4893647"/>
          </a:xfrm>
          <a:prstGeom prst="rect">
            <a:avLst/>
          </a:prstGeom>
        </p:spPr>
        <p:txBody>
          <a:bodyPr wrap="square">
            <a:spAutoFit/>
          </a:bodyPr>
          <a:lstStyle/>
          <a:p>
            <a:pPr lvl="0">
              <a:buFont typeface="Arial" panose="020B0604020202020204" pitchFamily="34" charset="0"/>
              <a:buChar char="•"/>
            </a:pPr>
            <a:r>
              <a:rPr lang="en-AU" sz="2400" dirty="0"/>
              <a:t> Begin the bargaining process by asking: </a:t>
            </a:r>
            <a:r>
              <a:rPr lang="en-AU" sz="2400" b="1" dirty="0"/>
              <a:t>“What’s the best price you can give me?”</a:t>
            </a:r>
            <a:endParaRPr lang="en-AU" sz="2400" dirty="0"/>
          </a:p>
          <a:p>
            <a:pPr lvl="0">
              <a:buFont typeface="Arial" panose="020B0604020202020204" pitchFamily="34" charset="0"/>
              <a:buChar char="•"/>
            </a:pPr>
            <a:r>
              <a:rPr lang="en-AU" sz="2400" dirty="0"/>
              <a:t>Or at a garage sale, you might pick up several items whose combined total is $50 and say:</a:t>
            </a:r>
            <a:r>
              <a:rPr lang="en-AU" sz="2400" b="1" dirty="0"/>
              <a:t>“I’ll offer you $30 for all of these.”</a:t>
            </a:r>
            <a:r>
              <a:rPr lang="en-AU" sz="2400" dirty="0"/>
              <a:t> </a:t>
            </a:r>
          </a:p>
          <a:p>
            <a:pPr lvl="0">
              <a:buFont typeface="Arial" panose="020B0604020202020204" pitchFamily="34" charset="0"/>
              <a:buChar char="•"/>
            </a:pPr>
            <a:r>
              <a:rPr lang="en-AU" sz="2400" dirty="0"/>
              <a:t>One can also shop at Salvo’s, MS and other foundation stores, where pre-used clothing and other Items of general use can be bought at very low prices. </a:t>
            </a:r>
          </a:p>
          <a:p>
            <a:pPr lvl="0">
              <a:buFont typeface="Arial" panose="020B0604020202020204" pitchFamily="34" charset="0"/>
              <a:buChar char="•"/>
            </a:pPr>
            <a:r>
              <a:rPr lang="en-AU" sz="2400" dirty="0"/>
              <a:t>This helps in initial settling process, where you would want to save all the money that ‘you can’ till you can begin work. </a:t>
            </a:r>
          </a:p>
          <a:p>
            <a:pPr lvl="0">
              <a:buFont typeface="Arial" panose="020B0604020202020204" pitchFamily="34" charset="0"/>
              <a:buChar char="•"/>
            </a:pPr>
            <a:endParaRPr lang="en-AU" sz="2400" b="1" dirty="0"/>
          </a:p>
          <a:p>
            <a:pPr lvl="0">
              <a:buFont typeface="Arial" panose="020B0604020202020204" pitchFamily="34" charset="0"/>
              <a:buChar char="•"/>
            </a:pPr>
            <a:endParaRPr lang="en-AU" sz="2400" dirty="0"/>
          </a:p>
        </p:txBody>
      </p:sp>
      <p:sp>
        <p:nvSpPr>
          <p:cNvPr id="4" name="Rectangle 3"/>
          <p:cNvSpPr/>
          <p:nvPr/>
        </p:nvSpPr>
        <p:spPr>
          <a:xfrm>
            <a:off x="899592" y="4365104"/>
            <a:ext cx="8686800" cy="461665"/>
          </a:xfrm>
          <a:prstGeom prst="rect">
            <a:avLst/>
          </a:prstGeom>
        </p:spPr>
        <p:txBody>
          <a:bodyPr wrap="square">
            <a:spAutoFit/>
          </a:bodyPr>
          <a:lstStyle/>
          <a:p>
            <a:r>
              <a:rPr lang="en-AU" sz="2400" b="1" u="sng" dirty="0"/>
              <a:t> </a:t>
            </a:r>
            <a:endParaRPr lang="en-AU" sz="2400" dirty="0"/>
          </a:p>
        </p:txBody>
      </p:sp>
    </p:spTree>
  </p:cSld>
  <p:clrMapOvr>
    <a:masterClrMapping/>
  </p:clrMapOvr>
  <p:transition>
    <p:strips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671" y="152400"/>
            <a:ext cx="8153400" cy="990600"/>
          </a:xfrm>
        </p:spPr>
        <p:txBody>
          <a:bodyPr>
            <a:noAutofit/>
          </a:bodyPr>
          <a:lstStyle/>
          <a:p>
            <a:pPr algn="ctr"/>
            <a:r>
              <a:rPr lang="en-US" sz="4000" b="1" dirty="0"/>
              <a:t>ADJUSTING TO LIFE IN AUSTRALIA</a:t>
            </a:r>
            <a:r>
              <a:rPr lang="en-AU" sz="4000" b="1" dirty="0"/>
              <a:t>  </a:t>
            </a:r>
            <a:endParaRPr lang="en-US" sz="4000" b="1" dirty="0"/>
          </a:p>
        </p:txBody>
      </p:sp>
      <p:sp>
        <p:nvSpPr>
          <p:cNvPr id="3" name="Rectangle 2"/>
          <p:cNvSpPr/>
          <p:nvPr/>
        </p:nvSpPr>
        <p:spPr>
          <a:xfrm>
            <a:off x="214745" y="1508721"/>
            <a:ext cx="8534400" cy="707886"/>
          </a:xfrm>
          <a:prstGeom prst="rect">
            <a:avLst/>
          </a:prstGeom>
        </p:spPr>
        <p:txBody>
          <a:bodyPr wrap="square">
            <a:spAutoFit/>
          </a:bodyPr>
          <a:lstStyle/>
          <a:p>
            <a:r>
              <a:rPr lang="en-AU" sz="2000" b="1" dirty="0"/>
              <a:t> </a:t>
            </a:r>
            <a:endParaRPr lang="en-AU" sz="2000" dirty="0"/>
          </a:p>
          <a:p>
            <a:r>
              <a:rPr lang="en-AU" sz="2000" dirty="0"/>
              <a:t> </a:t>
            </a:r>
          </a:p>
        </p:txBody>
      </p:sp>
      <p:sp>
        <p:nvSpPr>
          <p:cNvPr id="4" name="Rectangle 3"/>
          <p:cNvSpPr/>
          <p:nvPr/>
        </p:nvSpPr>
        <p:spPr>
          <a:xfrm>
            <a:off x="235527" y="4343400"/>
            <a:ext cx="8686800" cy="461665"/>
          </a:xfrm>
          <a:prstGeom prst="rect">
            <a:avLst/>
          </a:prstGeom>
        </p:spPr>
        <p:txBody>
          <a:bodyPr wrap="square">
            <a:spAutoFit/>
          </a:bodyPr>
          <a:lstStyle/>
          <a:p>
            <a:r>
              <a:rPr lang="en-AU" sz="2400" b="1" u="sng" dirty="0"/>
              <a:t> </a:t>
            </a:r>
            <a:endParaRPr lang="en-AU" sz="2400" dirty="0"/>
          </a:p>
        </p:txBody>
      </p:sp>
      <p:sp>
        <p:nvSpPr>
          <p:cNvPr id="6" name="Rectangle 5"/>
          <p:cNvSpPr/>
          <p:nvPr/>
        </p:nvSpPr>
        <p:spPr>
          <a:xfrm>
            <a:off x="48491" y="1587395"/>
            <a:ext cx="8686800" cy="461665"/>
          </a:xfrm>
          <a:prstGeom prst="rect">
            <a:avLst/>
          </a:prstGeom>
        </p:spPr>
        <p:txBody>
          <a:bodyPr wrap="square">
            <a:spAutoFit/>
          </a:bodyPr>
          <a:lstStyle/>
          <a:p>
            <a:r>
              <a:rPr lang="en-AU" sz="2400" b="1" dirty="0"/>
              <a:t> </a:t>
            </a:r>
            <a:endParaRPr lang="en-AU" sz="2000" dirty="0"/>
          </a:p>
        </p:txBody>
      </p:sp>
      <p:sp>
        <p:nvSpPr>
          <p:cNvPr id="7" name="Rectangle 6"/>
          <p:cNvSpPr/>
          <p:nvPr/>
        </p:nvSpPr>
        <p:spPr>
          <a:xfrm>
            <a:off x="32658" y="1587395"/>
            <a:ext cx="9111342" cy="461665"/>
          </a:xfrm>
          <a:prstGeom prst="rect">
            <a:avLst/>
          </a:prstGeom>
        </p:spPr>
        <p:txBody>
          <a:bodyPr wrap="square">
            <a:spAutoFit/>
          </a:bodyPr>
          <a:lstStyle/>
          <a:p>
            <a:r>
              <a:rPr lang="en-AU" sz="2400" b="1" dirty="0"/>
              <a:t> </a:t>
            </a:r>
            <a:endParaRPr lang="en-AU" sz="2300"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1" name="Rectangle 10"/>
          <p:cNvSpPr/>
          <p:nvPr/>
        </p:nvSpPr>
        <p:spPr>
          <a:xfrm>
            <a:off x="214745" y="1508721"/>
            <a:ext cx="8776854" cy="461665"/>
          </a:xfrm>
          <a:prstGeom prst="rect">
            <a:avLst/>
          </a:prstGeom>
        </p:spPr>
        <p:txBody>
          <a:bodyPr wrap="square">
            <a:spAutoFit/>
          </a:bodyPr>
          <a:lstStyle/>
          <a:p>
            <a:r>
              <a:rPr lang="en-AU" sz="2400" b="1" dirty="0"/>
              <a:t> </a:t>
            </a:r>
            <a:endParaRPr lang="en-AU" sz="2400" dirty="0"/>
          </a:p>
        </p:txBody>
      </p:sp>
      <p:sp>
        <p:nvSpPr>
          <p:cNvPr id="16" name="Rectangle 15"/>
          <p:cNvSpPr/>
          <p:nvPr/>
        </p:nvSpPr>
        <p:spPr>
          <a:xfrm>
            <a:off x="235527" y="1660590"/>
            <a:ext cx="8762999" cy="677108"/>
          </a:xfrm>
          <a:prstGeom prst="rect">
            <a:avLst/>
          </a:prstGeom>
        </p:spPr>
        <p:txBody>
          <a:bodyPr wrap="square">
            <a:spAutoFit/>
          </a:bodyPr>
          <a:lstStyle/>
          <a:p>
            <a:pPr lvl="0" fontAlgn="base">
              <a:spcBef>
                <a:spcPct val="0"/>
              </a:spcBef>
              <a:spcAft>
                <a:spcPct val="0"/>
              </a:spcAft>
            </a:pPr>
            <a:r>
              <a:rPr lang="en-AU" altLang="zh-CN" sz="2000" b="1" dirty="0">
                <a:solidFill>
                  <a:srgbClr val="323232"/>
                </a:solidFill>
                <a:ea typeface="Times New Roman" panose="02020603050405020304" pitchFamily="18" charset="0"/>
                <a:cs typeface="Arial" panose="020B0604020202020204" pitchFamily="34" charset="0"/>
              </a:rPr>
              <a:t> </a:t>
            </a:r>
            <a:endParaRPr lang="en-AU" sz="2000" dirty="0">
              <a:cs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endParaRPr lang="en-AU" altLang="zh-CN" dirty="0">
              <a:solidFill>
                <a:srgbClr val="323232"/>
              </a:solidFill>
              <a:latin typeface="Arial" panose="020B0604020202020204" pitchFamily="34" charset="0"/>
              <a:cs typeface="Arial" panose="020B0604020202020204" pitchFamily="34" charset="0"/>
            </a:endParaRPr>
          </a:p>
        </p:txBody>
      </p:sp>
      <p:sp>
        <p:nvSpPr>
          <p:cNvPr id="12" name="Rectangle 11"/>
          <p:cNvSpPr/>
          <p:nvPr/>
        </p:nvSpPr>
        <p:spPr>
          <a:xfrm>
            <a:off x="249381" y="1674341"/>
            <a:ext cx="8762999" cy="461665"/>
          </a:xfrm>
          <a:prstGeom prst="rect">
            <a:avLst/>
          </a:prstGeom>
        </p:spPr>
        <p:txBody>
          <a:bodyPr wrap="square">
            <a:spAutoFit/>
          </a:bodyPr>
          <a:lstStyle/>
          <a:p>
            <a:pPr lvl="0"/>
            <a:r>
              <a:rPr lang="en-AU" sz="2400" b="1" dirty="0"/>
              <a:t> </a:t>
            </a:r>
            <a:endParaRPr lang="en-AU" sz="2400" dirty="0"/>
          </a:p>
        </p:txBody>
      </p:sp>
      <p:sp>
        <p:nvSpPr>
          <p:cNvPr id="15" name="Rectangle 14"/>
          <p:cNvSpPr/>
          <p:nvPr/>
        </p:nvSpPr>
        <p:spPr>
          <a:xfrm>
            <a:off x="318653" y="1509825"/>
            <a:ext cx="8672946" cy="461665"/>
          </a:xfrm>
          <a:prstGeom prst="rect">
            <a:avLst/>
          </a:prstGeom>
        </p:spPr>
        <p:txBody>
          <a:bodyPr wrap="square">
            <a:spAutoFit/>
          </a:bodyPr>
          <a:lstStyle/>
          <a:p>
            <a:r>
              <a:rPr lang="en-AU" sz="2400" b="1" dirty="0"/>
              <a:t> </a:t>
            </a:r>
            <a:r>
              <a:rPr lang="en-AU" sz="2000" dirty="0"/>
              <a:t> </a:t>
            </a:r>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10" name="Rectangle 9"/>
          <p:cNvSpPr/>
          <p:nvPr/>
        </p:nvSpPr>
        <p:spPr>
          <a:xfrm>
            <a:off x="235527" y="1608231"/>
            <a:ext cx="8707582" cy="400110"/>
          </a:xfrm>
          <a:prstGeom prst="rect">
            <a:avLst/>
          </a:prstGeom>
        </p:spPr>
        <p:txBody>
          <a:bodyPr wrap="square">
            <a:spAutoFit/>
          </a:bodyPr>
          <a:lstStyle/>
          <a:p>
            <a:r>
              <a:rPr lang="en-AU" sz="2000" b="1" dirty="0"/>
              <a:t> </a:t>
            </a:r>
            <a:endParaRPr lang="en-AU" sz="2000" dirty="0"/>
          </a:p>
        </p:txBody>
      </p:sp>
      <p:sp>
        <p:nvSpPr>
          <p:cNvPr id="13" name="Rectangle 12"/>
          <p:cNvSpPr/>
          <p:nvPr/>
        </p:nvSpPr>
        <p:spPr>
          <a:xfrm>
            <a:off x="83126" y="1652633"/>
            <a:ext cx="8929253" cy="400110"/>
          </a:xfrm>
          <a:prstGeom prst="rect">
            <a:avLst/>
          </a:prstGeom>
        </p:spPr>
        <p:txBody>
          <a:bodyPr wrap="square">
            <a:spAutoFit/>
          </a:bodyPr>
          <a:lstStyle/>
          <a:p>
            <a:r>
              <a:rPr lang="en-AU" sz="2000" b="1" dirty="0"/>
              <a:t> </a:t>
            </a:r>
            <a:endParaRPr lang="en-AU" sz="2000" dirty="0"/>
          </a:p>
        </p:txBody>
      </p:sp>
      <p:sp>
        <p:nvSpPr>
          <p:cNvPr id="14" name="Rectangle 13"/>
          <p:cNvSpPr/>
          <p:nvPr/>
        </p:nvSpPr>
        <p:spPr>
          <a:xfrm>
            <a:off x="221673" y="1678184"/>
            <a:ext cx="8686800" cy="369332"/>
          </a:xfrm>
          <a:prstGeom prst="rect">
            <a:avLst/>
          </a:prstGeom>
        </p:spPr>
        <p:txBody>
          <a:bodyPr wrap="square">
            <a:spAutoFit/>
          </a:bodyPr>
          <a:lstStyle/>
          <a:p>
            <a:r>
              <a:rPr lang="en-AU" b="1" dirty="0"/>
              <a:t> </a:t>
            </a:r>
            <a:r>
              <a:rPr lang="en-AU" dirty="0"/>
              <a:t>. </a:t>
            </a:r>
          </a:p>
        </p:txBody>
      </p:sp>
      <p:sp>
        <p:nvSpPr>
          <p:cNvPr id="5" name="Rectangle 4"/>
          <p:cNvSpPr/>
          <p:nvPr/>
        </p:nvSpPr>
        <p:spPr>
          <a:xfrm>
            <a:off x="270164" y="1844824"/>
            <a:ext cx="8873836" cy="4493538"/>
          </a:xfrm>
          <a:prstGeom prst="rect">
            <a:avLst/>
          </a:prstGeom>
        </p:spPr>
        <p:txBody>
          <a:bodyPr wrap="square">
            <a:spAutoFit/>
          </a:bodyPr>
          <a:lstStyle/>
          <a:p>
            <a:r>
              <a:rPr lang="en-AU" sz="2200" b="1" dirty="0"/>
              <a:t>Try to maintain a sense of perspective: </a:t>
            </a:r>
          </a:p>
          <a:p>
            <a:pPr>
              <a:buFont typeface="Arial" panose="020B0604020202020204" pitchFamily="34" charset="0"/>
              <a:buChar char="•"/>
            </a:pPr>
            <a:r>
              <a:rPr lang="en-AU" sz="2200" dirty="0"/>
              <a:t>When confronted with difficulties remind yourself that living and </a:t>
            </a:r>
            <a:r>
              <a:rPr lang="en-AU" sz="2200" b="1" dirty="0"/>
              <a:t>studying abroad is a challenge and it is normal to feel stressed</a:t>
            </a:r>
            <a:r>
              <a:rPr lang="en-AU" sz="2200" dirty="0"/>
              <a:t>, </a:t>
            </a:r>
            <a:r>
              <a:rPr lang="en-AU" sz="2200" b="1" dirty="0"/>
              <a:t>overwhelmed and out of your depth at times</a:t>
            </a:r>
            <a:r>
              <a:rPr lang="en-AU" sz="2200" dirty="0"/>
              <a:t>. </a:t>
            </a:r>
          </a:p>
          <a:p>
            <a:pPr>
              <a:buFont typeface="Arial" panose="020B0604020202020204" pitchFamily="34" charset="0"/>
              <a:buChar char="•"/>
            </a:pPr>
            <a:r>
              <a:rPr lang="en-AU" sz="2200" dirty="0"/>
              <a:t>Try to recall or </a:t>
            </a:r>
            <a:r>
              <a:rPr lang="en-AU" sz="2200" b="1" dirty="0"/>
              <a:t>make a list of the reasons you initially wanted to study abroad in the first place</a:t>
            </a:r>
            <a:r>
              <a:rPr lang="en-AU" sz="2200" dirty="0"/>
              <a:t>, Also, listing positive events or changes within yourself that have occurred since you arrived may also assist with getting things in perspective. </a:t>
            </a:r>
          </a:p>
          <a:p>
            <a:endParaRPr lang="en-AU" sz="2200" b="1" dirty="0"/>
          </a:p>
          <a:p>
            <a:r>
              <a:rPr lang="en-AU" sz="2200" b="1" dirty="0"/>
              <a:t>Maintain some of the routines and rituals you may have had in your home country: </a:t>
            </a:r>
          </a:p>
          <a:p>
            <a:pPr marL="285750" indent="-285750">
              <a:buFont typeface="Arial" panose="020B0604020202020204" pitchFamily="34" charset="0"/>
              <a:buChar char="•"/>
            </a:pPr>
            <a:r>
              <a:rPr lang="en-AU" sz="2200" dirty="0"/>
              <a:t>This can include small things such as continuing to drink a certain type of coffee or tea or eating specific foods.  </a:t>
            </a:r>
          </a:p>
        </p:txBody>
      </p:sp>
    </p:spTree>
  </p:cSld>
  <p:clrMapOvr>
    <a:masterClrMapping/>
  </p:clrMapOvr>
  <p:transition>
    <p:wipe dir="u"/>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HOUSEKEEPING</a:t>
            </a:r>
          </a:p>
        </p:txBody>
      </p:sp>
      <p:sp>
        <p:nvSpPr>
          <p:cNvPr id="4" name="Rectangle 3"/>
          <p:cNvSpPr/>
          <p:nvPr/>
        </p:nvSpPr>
        <p:spPr>
          <a:xfrm>
            <a:off x="304800" y="1600200"/>
            <a:ext cx="8610600" cy="4524315"/>
          </a:xfrm>
          <a:prstGeom prst="rect">
            <a:avLst/>
          </a:prstGeom>
        </p:spPr>
        <p:txBody>
          <a:bodyPr wrap="square">
            <a:spAutoFit/>
          </a:bodyPr>
          <a:lstStyle/>
          <a:p>
            <a:pPr>
              <a:buFont typeface="Arial" panose="020B0604020202020204" pitchFamily="34" charset="0"/>
              <a:buChar char="•"/>
            </a:pPr>
            <a:r>
              <a:rPr lang="en-AU" sz="2400" b="1" dirty="0"/>
              <a:t> </a:t>
            </a:r>
            <a:r>
              <a:rPr lang="en-AU" sz="2400" dirty="0"/>
              <a:t>Most Australians, especially landlords and rental agencies, believe it is </a:t>
            </a:r>
            <a:r>
              <a:rPr lang="en-AU" sz="2400" b="1" dirty="0"/>
              <a:t>very important</a:t>
            </a:r>
            <a:r>
              <a:rPr lang="en-AU" sz="2400" dirty="0"/>
              <a:t> for one’s living environment to be kept clean. </a:t>
            </a:r>
          </a:p>
          <a:p>
            <a:pPr>
              <a:buFont typeface="Arial" panose="020B0604020202020204" pitchFamily="34" charset="0"/>
              <a:buChar char="•"/>
            </a:pPr>
            <a:r>
              <a:rPr lang="en-AU" sz="2400" dirty="0"/>
              <a:t>The concern for cleanliness is evident when you visit the supermarket, where many varieties of cleaning products are sold.  </a:t>
            </a:r>
          </a:p>
          <a:p>
            <a:pPr>
              <a:buFont typeface="Arial" panose="020B0604020202020204" pitchFamily="34" charset="0"/>
              <a:buChar char="•"/>
            </a:pPr>
            <a:r>
              <a:rPr lang="en-AU" sz="2400" dirty="0"/>
              <a:t>Some international students who come to Australia have never had the need to do their own shopping, cooking, and housecleaning. </a:t>
            </a:r>
          </a:p>
          <a:p>
            <a:pPr>
              <a:buFont typeface="Arial" panose="020B0604020202020204" pitchFamily="34" charset="0"/>
              <a:buChar char="•"/>
            </a:pPr>
            <a:r>
              <a:rPr lang="en-AU" sz="2400" dirty="0"/>
              <a:t>If these activities are new to you, pl understand that, these are the responsibilities of each individual and are a sign of personal independence and becoming an adult. </a:t>
            </a:r>
          </a:p>
        </p:txBody>
      </p:sp>
    </p:spTree>
  </p:cSld>
  <p:clrMapOvr>
    <a:masterClrMapping/>
  </p:clrMapOvr>
  <p:transition>
    <p:pull dir="ru"/>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HOUSEKEEPING</a:t>
            </a:r>
          </a:p>
        </p:txBody>
      </p:sp>
      <p:sp>
        <p:nvSpPr>
          <p:cNvPr id="4" name="Rectangle 3"/>
          <p:cNvSpPr/>
          <p:nvPr/>
        </p:nvSpPr>
        <p:spPr>
          <a:xfrm>
            <a:off x="304800" y="1600200"/>
            <a:ext cx="8610600" cy="4893647"/>
          </a:xfrm>
          <a:prstGeom prst="rect">
            <a:avLst/>
          </a:prstGeom>
        </p:spPr>
        <p:txBody>
          <a:bodyPr wrap="square">
            <a:spAutoFit/>
          </a:bodyPr>
          <a:lstStyle/>
          <a:p>
            <a:pPr>
              <a:buFont typeface="Arial" panose="020B0604020202020204" pitchFamily="34" charset="0"/>
              <a:buChar char="•"/>
            </a:pPr>
            <a:r>
              <a:rPr lang="en-AU" sz="2400" dirty="0"/>
              <a:t>Rentals have to be paid very promptly. </a:t>
            </a:r>
          </a:p>
          <a:p>
            <a:pPr>
              <a:buFont typeface="Arial" panose="020B0604020202020204" pitchFamily="34" charset="0"/>
              <a:buChar char="•"/>
            </a:pPr>
            <a:r>
              <a:rPr lang="en-US" sz="2400" dirty="0"/>
              <a:t>In Australia you can be subjected to ‘credit rating checks’, and you can be in trouble if you are not regular in payment of your rentals, bank loans , clearance of the bills for other services.  </a:t>
            </a:r>
          </a:p>
          <a:p>
            <a:pPr>
              <a:buFont typeface="Arial" panose="020B0604020202020204" pitchFamily="34" charset="0"/>
              <a:buChar char="•"/>
            </a:pPr>
            <a:r>
              <a:rPr lang="en-US" sz="2400" dirty="0"/>
              <a:t>Its very essential that you keep your rented property in a neat and tidy manner. </a:t>
            </a:r>
          </a:p>
          <a:p>
            <a:pPr>
              <a:buFont typeface="Arial" panose="020B0604020202020204" pitchFamily="34" charset="0"/>
              <a:buChar char="•"/>
            </a:pPr>
            <a:r>
              <a:rPr lang="en-US" sz="2400" dirty="0"/>
              <a:t>When you vacate, you are expected to hand over the property in the same manner as was handed over to you.  </a:t>
            </a:r>
          </a:p>
          <a:p>
            <a:pPr>
              <a:buFont typeface="Arial" panose="020B0604020202020204" pitchFamily="34" charset="0"/>
              <a:buChar char="•"/>
            </a:pPr>
            <a:r>
              <a:rPr lang="en-US" sz="2400" dirty="0"/>
              <a:t>2 Areas that need a special mention are the cleanliness of the toilets and the kitchen.  </a:t>
            </a:r>
          </a:p>
          <a:p>
            <a:pPr>
              <a:buFont typeface="Arial" panose="020B0604020202020204" pitchFamily="34" charset="0"/>
              <a:buChar char="•"/>
            </a:pPr>
            <a:endParaRPr lang="en-AU" sz="2400" dirty="0"/>
          </a:p>
        </p:txBody>
      </p:sp>
    </p:spTree>
  </p:cSld>
  <p:clrMapOvr>
    <a:masterClrMapping/>
  </p:clrMapOvr>
  <p:transition>
    <p:zoom dir="in"/>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HOUSEKEEPING</a:t>
            </a:r>
          </a:p>
        </p:txBody>
      </p:sp>
      <p:sp>
        <p:nvSpPr>
          <p:cNvPr id="4" name="Rectangle 3"/>
          <p:cNvSpPr/>
          <p:nvPr/>
        </p:nvSpPr>
        <p:spPr>
          <a:xfrm>
            <a:off x="304800" y="1600200"/>
            <a:ext cx="8610600" cy="4893647"/>
          </a:xfrm>
          <a:prstGeom prst="rect">
            <a:avLst/>
          </a:prstGeom>
        </p:spPr>
        <p:txBody>
          <a:bodyPr wrap="square">
            <a:spAutoFit/>
          </a:bodyPr>
          <a:lstStyle/>
          <a:p>
            <a:r>
              <a:rPr lang="en-AU" sz="2400" b="1" dirty="0"/>
              <a:t>Kitchen Stoves &amp; Ovens</a:t>
            </a:r>
          </a:p>
          <a:p>
            <a:endParaRPr lang="en-AU" sz="2400" dirty="0"/>
          </a:p>
          <a:p>
            <a:pPr marL="342900" lvl="0" indent="-342900">
              <a:buFont typeface="Arial" panose="020B0604020202020204" pitchFamily="34" charset="0"/>
              <a:buChar char="•"/>
            </a:pPr>
            <a:r>
              <a:rPr lang="en-AU" sz="2400" dirty="0"/>
              <a:t>Kitchen stoves may be either electric or gas. </a:t>
            </a:r>
          </a:p>
          <a:p>
            <a:pPr marL="342900" lvl="0" indent="-342900">
              <a:buFont typeface="Arial" panose="020B0604020202020204" pitchFamily="34" charset="0"/>
              <a:buChar char="•"/>
            </a:pPr>
            <a:r>
              <a:rPr lang="en-AU" sz="2400" dirty="0"/>
              <a:t>It is important to keep the burners and oven of an electric range clean so that they may operate safely and efficiently. </a:t>
            </a:r>
          </a:p>
          <a:p>
            <a:pPr marL="342900" lvl="0" indent="-342900">
              <a:buFont typeface="Arial" panose="020B0604020202020204" pitchFamily="34" charset="0"/>
              <a:buChar char="•"/>
            </a:pPr>
            <a:r>
              <a:rPr lang="en-AU" sz="2400" dirty="0"/>
              <a:t>Tenants should clean electric stove burners after each use to prevent food from hardening on them. </a:t>
            </a:r>
          </a:p>
          <a:p>
            <a:pPr marL="342900" lvl="0" indent="-342900">
              <a:buFont typeface="Arial" panose="020B0604020202020204" pitchFamily="34" charset="0"/>
              <a:buChar char="•"/>
            </a:pPr>
            <a:r>
              <a:rPr lang="en-AU" sz="2400" dirty="0"/>
              <a:t>The electric oven should also be cleaned periodically with an oven-cleaning product unless it is a "self-cleaning" oven, for which you should follow directions carefully. </a:t>
            </a:r>
          </a:p>
          <a:p>
            <a:endParaRPr lang="en-AU" sz="2400" dirty="0"/>
          </a:p>
        </p:txBody>
      </p:sp>
    </p:spTree>
  </p:cSld>
  <p:clrMapOvr>
    <a:masterClrMapping/>
  </p:clrMapOvr>
  <p:transition>
    <p:zoom/>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HOUSEKEEPING</a:t>
            </a:r>
          </a:p>
        </p:txBody>
      </p:sp>
      <p:sp>
        <p:nvSpPr>
          <p:cNvPr id="4" name="Rectangle 3"/>
          <p:cNvSpPr/>
          <p:nvPr/>
        </p:nvSpPr>
        <p:spPr>
          <a:xfrm>
            <a:off x="304800" y="1600200"/>
            <a:ext cx="8610600" cy="5262979"/>
          </a:xfrm>
          <a:prstGeom prst="rect">
            <a:avLst/>
          </a:prstGeom>
        </p:spPr>
        <p:txBody>
          <a:bodyPr wrap="square">
            <a:spAutoFit/>
          </a:bodyPr>
          <a:lstStyle/>
          <a:p>
            <a:r>
              <a:rPr lang="en-AU" sz="2400" b="1" dirty="0"/>
              <a:t>Cleaning the Bathroom</a:t>
            </a:r>
            <a:endParaRPr lang="en-AU" sz="2400" dirty="0"/>
          </a:p>
          <a:p>
            <a:pPr marL="342900" lvl="0" indent="-342900">
              <a:buFont typeface="Arial" panose="020B0604020202020204" pitchFamily="34" charset="0"/>
              <a:buChar char="•"/>
            </a:pPr>
            <a:r>
              <a:rPr lang="en-AU" sz="2400" dirty="0"/>
              <a:t>Sinks, showers, and tubs may be cleaned with bathroom cleaning products from the supermarket.</a:t>
            </a:r>
          </a:p>
          <a:p>
            <a:pPr marL="342900" lvl="0" indent="-342900">
              <a:buFont typeface="Arial" panose="020B0604020202020204" pitchFamily="34" charset="0"/>
              <a:buChar char="•"/>
            </a:pPr>
            <a:r>
              <a:rPr lang="en-AU" sz="2400" dirty="0"/>
              <a:t>If a sink does not drain properly, ask the landlord or manager to look at it. Toilet bowls should be cleaned with a special toilet cleaning solution. </a:t>
            </a:r>
          </a:p>
          <a:p>
            <a:pPr marL="342900" lvl="0" indent="-342900">
              <a:buFont typeface="Arial" panose="020B0604020202020204" pitchFamily="34" charset="0"/>
              <a:buChar char="•"/>
            </a:pPr>
            <a:r>
              <a:rPr lang="en-AU" sz="2400" dirty="0"/>
              <a:t>If you have to survive in Australia or most parts of the world, use only Toilet paper in the toilets and not water  </a:t>
            </a:r>
          </a:p>
          <a:p>
            <a:pPr marL="342900" indent="-342900">
              <a:buFont typeface="Arial" panose="020B0604020202020204" pitchFamily="34" charset="0"/>
              <a:buChar char="•"/>
            </a:pPr>
            <a:r>
              <a:rPr lang="en-AU" sz="2400" b="1" u="sng" dirty="0"/>
              <a:t>Do not put any items or paper(including sanitary napkins) other than toilet paper in the toilet as this may block the pipes.</a:t>
            </a:r>
            <a:r>
              <a:rPr lang="en-AU" sz="2400" dirty="0"/>
              <a:t> </a:t>
            </a:r>
          </a:p>
          <a:p>
            <a:pPr marL="342900" lvl="0" indent="-342900">
              <a:buFont typeface="Arial" panose="020B0604020202020204" pitchFamily="34" charset="0"/>
              <a:buChar char="•"/>
            </a:pPr>
            <a:r>
              <a:rPr lang="en-AU" sz="2400" dirty="0"/>
              <a:t>If it is obvious that </a:t>
            </a:r>
            <a:r>
              <a:rPr lang="en-AU" sz="2400" dirty="0" err="1"/>
              <a:t>mis</a:t>
            </a:r>
            <a:r>
              <a:rPr lang="en-AU" sz="2400" dirty="0"/>
              <a:t>-use of the unit has caused the need for repair, the landlord will charge you for the cost of repair or cleaning.</a:t>
            </a:r>
          </a:p>
        </p:txBody>
      </p:sp>
    </p:spTree>
  </p:cSld>
  <p:clrMapOvr>
    <a:masterClrMapping/>
  </p:clrMapOvr>
  <p:transition>
    <p:wheel spokes="1"/>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b="1" dirty="0"/>
              <a:t>HOUSEKEEPING</a:t>
            </a:r>
          </a:p>
        </p:txBody>
      </p:sp>
      <p:sp>
        <p:nvSpPr>
          <p:cNvPr id="4" name="Rectangle 3"/>
          <p:cNvSpPr/>
          <p:nvPr/>
        </p:nvSpPr>
        <p:spPr>
          <a:xfrm>
            <a:off x="304800" y="1600200"/>
            <a:ext cx="8610600" cy="830997"/>
          </a:xfrm>
          <a:prstGeom prst="rect">
            <a:avLst/>
          </a:prstGeom>
        </p:spPr>
        <p:txBody>
          <a:bodyPr wrap="square">
            <a:spAutoFit/>
          </a:bodyPr>
          <a:lstStyle/>
          <a:p>
            <a:r>
              <a:rPr lang="en-AU" sz="2400" b="1" dirty="0"/>
              <a:t> </a:t>
            </a:r>
            <a:endParaRPr lang="en-AU" sz="2400" dirty="0"/>
          </a:p>
          <a:p>
            <a:endParaRPr lang="en-AU" sz="2400" dirty="0"/>
          </a:p>
        </p:txBody>
      </p:sp>
      <p:sp>
        <p:nvSpPr>
          <p:cNvPr id="3" name="Rectangle 2"/>
          <p:cNvSpPr/>
          <p:nvPr/>
        </p:nvSpPr>
        <p:spPr>
          <a:xfrm>
            <a:off x="304800" y="1443841"/>
            <a:ext cx="8610600" cy="4893647"/>
          </a:xfrm>
          <a:prstGeom prst="rect">
            <a:avLst/>
          </a:prstGeom>
        </p:spPr>
        <p:txBody>
          <a:bodyPr wrap="square">
            <a:spAutoFit/>
          </a:bodyPr>
          <a:lstStyle/>
          <a:p>
            <a:endParaRPr lang="en-AU" sz="2600" b="1" dirty="0"/>
          </a:p>
          <a:p>
            <a:r>
              <a:rPr lang="en-AU" sz="2600" b="1" dirty="0"/>
              <a:t>Disposal of Rubbish</a:t>
            </a:r>
          </a:p>
          <a:p>
            <a:pPr marL="457200" lvl="0" indent="-457200">
              <a:buFont typeface="Arial" panose="020B0604020202020204" pitchFamily="34" charset="0"/>
              <a:buChar char="•"/>
            </a:pPr>
            <a:r>
              <a:rPr lang="en-AU" sz="2600" dirty="0"/>
              <a:t>Because insects such as ants and flies can be a problem, it is important for tenants to empty their rubbish every one to two days into the </a:t>
            </a:r>
            <a:r>
              <a:rPr lang="en-AU" sz="2600" b="1" dirty="0"/>
              <a:t>wheelie bins</a:t>
            </a:r>
            <a:r>
              <a:rPr lang="en-AU" sz="2600" dirty="0"/>
              <a:t> provided outside your accommodation. </a:t>
            </a:r>
          </a:p>
          <a:p>
            <a:pPr marL="457200" lvl="0" indent="-457200">
              <a:buFont typeface="Arial" panose="020B0604020202020204" pitchFamily="34" charset="0"/>
              <a:buChar char="•"/>
            </a:pPr>
            <a:r>
              <a:rPr lang="en-AU" sz="2600" dirty="0"/>
              <a:t>You will then put the wheelie bin/s out on the footpath once a week to be collected by council rubbish trucks. </a:t>
            </a:r>
          </a:p>
          <a:p>
            <a:pPr marL="457200" lvl="0" indent="-457200">
              <a:buFont typeface="Arial" panose="020B0604020202020204" pitchFamily="34" charset="0"/>
              <a:buChar char="•"/>
            </a:pPr>
            <a:r>
              <a:rPr lang="en-AU" sz="2600" dirty="0"/>
              <a:t>The landlord will inform the tenant about the way to dispose of garbage particularly with regards to </a:t>
            </a:r>
            <a:r>
              <a:rPr lang="en-AU" sz="2600" b="1" dirty="0"/>
              <a:t>recycling and the days your rubbish is collected.</a:t>
            </a:r>
            <a:r>
              <a:rPr lang="en-AU" sz="2600" dirty="0"/>
              <a:t> </a:t>
            </a:r>
          </a:p>
        </p:txBody>
      </p:sp>
    </p:spTree>
  </p:cSld>
  <p:clrMapOvr>
    <a:masterClrMapping/>
  </p:clrMapOvr>
  <p:transition>
    <p:wheel spokes="2"/>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RELIGION &amp; FAITH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66254" y="2217648"/>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127171" y="1653269"/>
            <a:ext cx="8718956" cy="5016758"/>
          </a:xfrm>
          <a:prstGeom prst="rect">
            <a:avLst/>
          </a:prstGeom>
        </p:spPr>
        <p:txBody>
          <a:bodyPr wrap="square">
            <a:spAutoFit/>
          </a:bodyPr>
          <a:lstStyle/>
          <a:p>
            <a:r>
              <a:rPr lang="en-AU" sz="2000" b="1" u="sng" dirty="0"/>
              <a:t>Christianity</a:t>
            </a:r>
          </a:p>
          <a:p>
            <a:pPr lvl="0"/>
            <a:r>
              <a:rPr lang="en-AU" sz="2000" b="1" dirty="0"/>
              <a:t>St Mary Star of the Sea Catholic Church</a:t>
            </a:r>
            <a:br>
              <a:rPr lang="en-AU" sz="2000" dirty="0"/>
            </a:br>
            <a:r>
              <a:rPr lang="en-AU" sz="2000" dirty="0"/>
              <a:t>Location: 33 Howard Street, West Melbourne, VIC 3003,  </a:t>
            </a:r>
          </a:p>
          <a:p>
            <a:pPr lvl="0"/>
            <a:r>
              <a:rPr lang="en-AU" sz="2000" b="1" dirty="0"/>
              <a:t>Coptic Catholic Church</a:t>
            </a:r>
            <a:br>
              <a:rPr lang="en-AU" sz="2000" b="1" u="sng" dirty="0"/>
            </a:br>
            <a:r>
              <a:rPr lang="en-AU" sz="2000" dirty="0"/>
              <a:t>Location: 103 Wellington St, Flemington, VIC 3031</a:t>
            </a:r>
          </a:p>
          <a:p>
            <a:pPr lvl="0"/>
            <a:r>
              <a:rPr lang="en-AU" sz="2000" b="1" dirty="0"/>
              <a:t>Hawthorn West Baptist Church</a:t>
            </a:r>
            <a:br>
              <a:rPr lang="en-AU" sz="2000" u="sng" dirty="0"/>
            </a:br>
            <a:r>
              <a:rPr lang="en-AU" sz="2000" dirty="0"/>
              <a:t>Location:36 Barton Street, Hawthorn, VIC 3122</a:t>
            </a:r>
          </a:p>
          <a:p>
            <a:pPr lvl="0"/>
            <a:r>
              <a:rPr lang="en-AU" sz="2000" b="1" dirty="0"/>
              <a:t>Faith Baptist Church</a:t>
            </a:r>
            <a:br>
              <a:rPr lang="en-AU" sz="2000" b="1" u="sng" dirty="0"/>
            </a:br>
            <a:r>
              <a:rPr lang="en-AU" sz="2000" dirty="0"/>
              <a:t>Location: 111 Anderson Road, Fawkner, VIC 3060</a:t>
            </a:r>
          </a:p>
          <a:p>
            <a:r>
              <a:rPr lang="en-AU" sz="2000" dirty="0"/>
              <a:t> </a:t>
            </a:r>
            <a:r>
              <a:rPr lang="en-AU" sz="2000" b="1" u="sng" dirty="0"/>
              <a:t>Islam</a:t>
            </a:r>
            <a:endParaRPr lang="en-AU" sz="2000" dirty="0"/>
          </a:p>
          <a:p>
            <a:pPr lvl="0"/>
            <a:r>
              <a:rPr lang="en-AU" sz="2000" b="1" dirty="0"/>
              <a:t>Islamic council of Victoria</a:t>
            </a:r>
            <a:endParaRPr lang="en-AU" sz="2000" dirty="0"/>
          </a:p>
          <a:p>
            <a:r>
              <a:rPr lang="en-AU" sz="2000" dirty="0"/>
              <a:t>Location: 66 Jeffcott St, West Melbourne, VIC 3003‎ </a:t>
            </a:r>
          </a:p>
          <a:p>
            <a:pPr lvl="0"/>
            <a:r>
              <a:rPr lang="en-AU" sz="2000" b="1" dirty="0"/>
              <a:t>Islamic Society of Victoria</a:t>
            </a:r>
            <a:br>
              <a:rPr lang="en-AU" sz="2000" b="1" dirty="0"/>
            </a:br>
            <a:r>
              <a:rPr lang="en-AU" sz="2000" dirty="0"/>
              <a:t>Location:90 Cramer Street, Preston, VIC 3072</a:t>
            </a:r>
          </a:p>
          <a:p>
            <a:pPr lvl="0"/>
            <a:r>
              <a:rPr lang="en-AU" sz="2000" b="1" dirty="0"/>
              <a:t>Newport Mosque</a:t>
            </a:r>
            <a:br>
              <a:rPr lang="en-AU" sz="2000" u="sng" dirty="0"/>
            </a:br>
            <a:r>
              <a:rPr lang="en-AU" sz="2000" dirty="0"/>
              <a:t>Location:1 Walker St, Newport, VIC 3015</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RELIGION &amp; FAITH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66254" y="2217648"/>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 name="Rectangle 3"/>
          <p:cNvSpPr/>
          <p:nvPr/>
        </p:nvSpPr>
        <p:spPr>
          <a:xfrm>
            <a:off x="152400" y="1577483"/>
            <a:ext cx="8774374" cy="7017306"/>
          </a:xfrm>
          <a:prstGeom prst="rect">
            <a:avLst/>
          </a:prstGeom>
        </p:spPr>
        <p:txBody>
          <a:bodyPr wrap="square">
            <a:spAutoFit/>
          </a:bodyPr>
          <a:lstStyle/>
          <a:p>
            <a:r>
              <a:rPr lang="en-AU" b="1" u="sng" dirty="0"/>
              <a:t>Hinduism </a:t>
            </a:r>
            <a:endParaRPr lang="en-AU" dirty="0"/>
          </a:p>
          <a:p>
            <a:pPr fontAlgn="t"/>
            <a:r>
              <a:rPr lang="en-AU" b="1" dirty="0"/>
              <a:t>Baps </a:t>
            </a:r>
            <a:r>
              <a:rPr lang="en-AU" b="1" dirty="0" err="1"/>
              <a:t>Shri</a:t>
            </a:r>
            <a:r>
              <a:rPr lang="en-AU" b="1" dirty="0"/>
              <a:t> </a:t>
            </a:r>
            <a:r>
              <a:rPr lang="en-AU" b="1" dirty="0" err="1"/>
              <a:t>Swaminarayan</a:t>
            </a:r>
            <a:r>
              <a:rPr lang="en-AU" b="1" dirty="0"/>
              <a:t> </a:t>
            </a:r>
            <a:r>
              <a:rPr lang="en-AU" b="1" dirty="0" err="1"/>
              <a:t>Mandir</a:t>
            </a:r>
            <a:endParaRPr lang="en-AU" b="1" dirty="0"/>
          </a:p>
          <a:p>
            <a:r>
              <a:rPr lang="en-AU" dirty="0"/>
              <a:t>60 Heaths Court</a:t>
            </a:r>
          </a:p>
          <a:p>
            <a:r>
              <a:rPr lang="en-AU" dirty="0"/>
              <a:t>Mill Park, Victoria, Australia 3082</a:t>
            </a:r>
          </a:p>
          <a:p>
            <a:pPr lvl="0"/>
            <a:r>
              <a:rPr lang="en-AU" b="1" dirty="0" err="1"/>
              <a:t>Shri</a:t>
            </a:r>
            <a:r>
              <a:rPr lang="en-AU" b="1" dirty="0"/>
              <a:t> Shiva Vishnu Temple </a:t>
            </a:r>
            <a:br>
              <a:rPr lang="en-AU" dirty="0"/>
            </a:br>
            <a:r>
              <a:rPr lang="en-AU" dirty="0"/>
              <a:t>52 Boundary Rd, Carrum Downs, Melbourne, VIC 3201,Australia</a:t>
            </a:r>
          </a:p>
          <a:p>
            <a:pPr lvl="0"/>
            <a:r>
              <a:rPr lang="en-AU" b="1" dirty="0" err="1"/>
              <a:t>ISKON;Melbourne</a:t>
            </a:r>
            <a:r>
              <a:rPr lang="en-AU" b="1" dirty="0"/>
              <a:t> </a:t>
            </a:r>
            <a:r>
              <a:rPr lang="en-AU" b="1" dirty="0" err="1"/>
              <a:t>Mahaprabhu</a:t>
            </a:r>
            <a:r>
              <a:rPr lang="en-AU" b="1" dirty="0"/>
              <a:t> </a:t>
            </a:r>
            <a:r>
              <a:rPr lang="en-AU" b="1" dirty="0" err="1"/>
              <a:t>Mandir</a:t>
            </a:r>
            <a:r>
              <a:rPr lang="en-AU" b="1" dirty="0"/>
              <a:t> — </a:t>
            </a:r>
            <a:r>
              <a:rPr lang="en-AU" dirty="0"/>
              <a:t>197 </a:t>
            </a:r>
            <a:r>
              <a:rPr lang="en-AU" dirty="0" err="1"/>
              <a:t>Danks</a:t>
            </a:r>
            <a:r>
              <a:rPr lang="en-AU" dirty="0"/>
              <a:t> Street, Albert Park, Victoria, 3206</a:t>
            </a:r>
          </a:p>
          <a:p>
            <a:pPr lvl="0"/>
            <a:r>
              <a:rPr lang="en-AU" b="1" dirty="0" err="1"/>
              <a:t>Kundrathu</a:t>
            </a:r>
            <a:r>
              <a:rPr lang="en-AU" b="1" dirty="0"/>
              <a:t> </a:t>
            </a:r>
            <a:r>
              <a:rPr lang="en-AU" b="1" dirty="0" err="1"/>
              <a:t>Kamaran</a:t>
            </a:r>
            <a:r>
              <a:rPr lang="en-AU" b="1" dirty="0"/>
              <a:t> Temple</a:t>
            </a:r>
            <a:endParaRPr lang="en-AU" dirty="0"/>
          </a:p>
          <a:p>
            <a:r>
              <a:rPr lang="en-AU" dirty="0"/>
              <a:t>139 Gray Court, Rockbank, VIC</a:t>
            </a:r>
          </a:p>
          <a:p>
            <a:r>
              <a:rPr lang="en-AU" b="1" dirty="0" err="1"/>
              <a:t>Shirdi</a:t>
            </a:r>
            <a:r>
              <a:rPr lang="en-AU" b="1" dirty="0"/>
              <a:t> </a:t>
            </a:r>
            <a:r>
              <a:rPr lang="en-AU" b="1" dirty="0" err="1"/>
              <a:t>Sai</a:t>
            </a:r>
            <a:r>
              <a:rPr lang="en-AU" b="1" dirty="0"/>
              <a:t> </a:t>
            </a:r>
            <a:r>
              <a:rPr lang="en-AU" b="1" dirty="0" err="1"/>
              <a:t>Sansthan</a:t>
            </a:r>
            <a:endParaRPr lang="en-AU" dirty="0"/>
          </a:p>
          <a:p>
            <a:pPr lvl="0"/>
            <a:r>
              <a:rPr lang="en-AU" dirty="0"/>
              <a:t>Location: 32 Halley Avenue (corner of Toorak Road and Eddy Street) Camberwell, VIC</a:t>
            </a:r>
          </a:p>
          <a:p>
            <a:pPr lvl="0"/>
            <a:r>
              <a:rPr lang="en-AU" b="1" dirty="0"/>
              <a:t>Melbourne </a:t>
            </a:r>
            <a:r>
              <a:rPr lang="en-AU" b="1" dirty="0" err="1"/>
              <a:t>Murugan</a:t>
            </a:r>
            <a:r>
              <a:rPr lang="en-AU" b="1" dirty="0"/>
              <a:t> Temple</a:t>
            </a:r>
            <a:endParaRPr lang="en-AU" dirty="0"/>
          </a:p>
          <a:p>
            <a:r>
              <a:rPr lang="en-AU" dirty="0"/>
              <a:t>Location:17-19 Knight Avenue, Sunshine, VIC 3020</a:t>
            </a:r>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Tree>
  </p:cSld>
  <p:clrMapOvr>
    <a:masterClrMapping/>
  </p:clrMapOvr>
  <p:transition>
    <p:wip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171450"/>
            <a:ext cx="8153400" cy="990600"/>
          </a:xfrm>
        </p:spPr>
        <p:txBody>
          <a:bodyPr>
            <a:noAutofit/>
          </a:bodyPr>
          <a:lstStyle/>
          <a:p>
            <a:pPr algn="ctr"/>
            <a:r>
              <a:rPr lang="en-US" sz="4000" b="1" dirty="0"/>
              <a:t>RELIGION &amp; FAITH </a:t>
            </a:r>
            <a:endParaRPr lang="en-AU" sz="4000" b="1" dirty="0"/>
          </a:p>
        </p:txBody>
      </p:sp>
      <p:sp>
        <p:nvSpPr>
          <p:cNvPr id="8" name="Rectangle 7"/>
          <p:cNvSpPr/>
          <p:nvPr/>
        </p:nvSpPr>
        <p:spPr>
          <a:xfrm>
            <a:off x="83127" y="1608231"/>
            <a:ext cx="8873836" cy="461665"/>
          </a:xfrm>
          <a:prstGeom prst="rect">
            <a:avLst/>
          </a:prstGeom>
        </p:spPr>
        <p:txBody>
          <a:bodyPr wrap="square">
            <a:spAutoFit/>
          </a:bodyPr>
          <a:lstStyle/>
          <a:p>
            <a:r>
              <a:rPr lang="en-AU" sz="2400" b="1" dirty="0"/>
              <a:t> </a:t>
            </a:r>
            <a:endParaRPr lang="en-AU" sz="2000" dirty="0"/>
          </a:p>
        </p:txBody>
      </p:sp>
      <p:sp>
        <p:nvSpPr>
          <p:cNvPr id="9" name="Rectangle 8"/>
          <p:cNvSpPr/>
          <p:nvPr/>
        </p:nvSpPr>
        <p:spPr>
          <a:xfrm>
            <a:off x="221672" y="1608231"/>
            <a:ext cx="8776854" cy="461665"/>
          </a:xfrm>
          <a:prstGeom prst="rect">
            <a:avLst/>
          </a:prstGeom>
        </p:spPr>
        <p:txBody>
          <a:bodyPr wrap="square">
            <a:spAutoFit/>
          </a:bodyPr>
          <a:lstStyle/>
          <a:p>
            <a:r>
              <a:rPr lang="en-AU" sz="2400" b="1" dirty="0"/>
              <a:t> </a:t>
            </a:r>
            <a:endParaRPr lang="en-AU" sz="2400" dirty="0"/>
          </a:p>
        </p:txBody>
      </p:sp>
      <p:sp>
        <p:nvSpPr>
          <p:cNvPr id="19" name="Rectangle 2"/>
          <p:cNvSpPr>
            <a:spLocks noChangeArrowheads="1"/>
          </p:cNvSpPr>
          <p:nvPr/>
        </p:nvSpPr>
        <p:spPr bwMode="auto">
          <a:xfrm>
            <a:off x="152400" y="257889"/>
            <a:ext cx="25519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AU" sz="10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n-US"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0" name="Rectangle 19"/>
          <p:cNvSpPr/>
          <p:nvPr/>
        </p:nvSpPr>
        <p:spPr>
          <a:xfrm>
            <a:off x="152400" y="1587395"/>
            <a:ext cx="8859980" cy="461665"/>
          </a:xfrm>
          <a:prstGeom prst="rect">
            <a:avLst/>
          </a:prstGeom>
        </p:spPr>
        <p:txBody>
          <a:bodyPr wrap="square">
            <a:spAutoFit/>
          </a:bodyPr>
          <a:lstStyle/>
          <a:p>
            <a:pPr lvl="0" fontAlgn="base">
              <a:spcBef>
                <a:spcPct val="0"/>
              </a:spcBef>
              <a:spcAft>
                <a:spcPct val="0"/>
              </a:spcAft>
              <a:tabLst>
                <a:tab pos="457200" algn="l"/>
              </a:tabLst>
            </a:pPr>
            <a:r>
              <a:rPr lang="en-AU" sz="2400" b="1" dirty="0">
                <a:solidFill>
                  <a:srgbClr val="323232"/>
                </a:solidFill>
                <a:ea typeface="Times New Roman" panose="02020603050405020304" pitchFamily="18" charset="0"/>
                <a:cs typeface="Arial" panose="020B0604020202020204" pitchFamily="34" charset="0"/>
              </a:rPr>
              <a:t> </a:t>
            </a:r>
            <a:endParaRPr lang="en-AU" sz="2400" dirty="0">
              <a:solidFill>
                <a:srgbClr val="323232"/>
              </a:solidFill>
              <a:ea typeface="Times New Roman" panose="02020603050405020304" pitchFamily="18" charset="0"/>
              <a:cs typeface="Arial" panose="020B0604020202020204" pitchFamily="34" charset="0"/>
            </a:endParaRPr>
          </a:p>
        </p:txBody>
      </p:sp>
      <p:sp>
        <p:nvSpPr>
          <p:cNvPr id="3" name="Rectangle 2"/>
          <p:cNvSpPr/>
          <p:nvPr/>
        </p:nvSpPr>
        <p:spPr>
          <a:xfrm>
            <a:off x="242453" y="1577483"/>
            <a:ext cx="8735291" cy="369332"/>
          </a:xfrm>
          <a:prstGeom prst="rect">
            <a:avLst/>
          </a:prstGeom>
        </p:spPr>
        <p:txBody>
          <a:bodyPr wrap="square">
            <a:spAutoFit/>
          </a:bodyPr>
          <a:lstStyle/>
          <a:p>
            <a:endParaRPr lang="en-AU" dirty="0"/>
          </a:p>
        </p:txBody>
      </p:sp>
      <p:sp>
        <p:nvSpPr>
          <p:cNvPr id="5" name="Rectangle 4"/>
          <p:cNvSpPr/>
          <p:nvPr/>
        </p:nvSpPr>
        <p:spPr>
          <a:xfrm>
            <a:off x="166254" y="2217648"/>
            <a:ext cx="8825344" cy="369332"/>
          </a:xfrm>
          <a:prstGeom prst="rect">
            <a:avLst/>
          </a:prstGeom>
        </p:spPr>
        <p:txBody>
          <a:bodyPr wrap="square">
            <a:spAutoFit/>
          </a:bodyPr>
          <a:lstStyle/>
          <a:p>
            <a:r>
              <a:rPr lang="en-AU" b="1" dirty="0"/>
              <a:t> </a:t>
            </a:r>
            <a:endParaRPr lang="en-AU" dirty="0"/>
          </a:p>
        </p:txBody>
      </p:sp>
      <p:sp>
        <p:nvSpPr>
          <p:cNvPr id="6"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en-AU"/>
          </a:p>
        </p:txBody>
      </p:sp>
      <p:sp>
        <p:nvSpPr>
          <p:cNvPr id="10" name="Rectangle 2"/>
          <p:cNvSpPr>
            <a:spLocks noChangeArrowheads="1"/>
          </p:cNvSpPr>
          <p:nvPr/>
        </p:nvSpPr>
        <p:spPr bwMode="auto">
          <a:xfrm>
            <a:off x="99462" y="3349593"/>
            <a:ext cx="8841166"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en-AU" sz="2000" b="0" i="0" u="none" strike="noStrike" cap="none" normalizeH="0" baseline="0" dirty="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AU" sz="1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Rectangle 6"/>
          <p:cNvSpPr/>
          <p:nvPr/>
        </p:nvSpPr>
        <p:spPr>
          <a:xfrm>
            <a:off x="132858" y="1625468"/>
            <a:ext cx="8774374" cy="5016758"/>
          </a:xfrm>
          <a:prstGeom prst="rect">
            <a:avLst/>
          </a:prstGeom>
        </p:spPr>
        <p:txBody>
          <a:bodyPr wrap="square">
            <a:spAutoFit/>
          </a:bodyPr>
          <a:lstStyle/>
          <a:p>
            <a:r>
              <a:rPr lang="en-AU" sz="1600" b="1" u="sng" dirty="0"/>
              <a:t>Jainism</a:t>
            </a:r>
            <a:r>
              <a:rPr lang="en-AU" sz="1600" b="1" dirty="0"/>
              <a:t> </a:t>
            </a:r>
            <a:endParaRPr lang="en-AU" sz="1600" dirty="0"/>
          </a:p>
          <a:p>
            <a:pPr lvl="0"/>
            <a:r>
              <a:rPr lang="en-AU" sz="1600" b="1" dirty="0"/>
              <a:t>Melbourne </a:t>
            </a:r>
            <a:r>
              <a:rPr lang="en-AU" sz="1600" b="1" dirty="0" err="1"/>
              <a:t>Shwetanbar</a:t>
            </a:r>
            <a:r>
              <a:rPr lang="en-AU" sz="1600" b="1" dirty="0"/>
              <a:t> Jain </a:t>
            </a:r>
            <a:r>
              <a:rPr lang="en-AU" sz="1600" b="1" dirty="0" err="1"/>
              <a:t>Sangh</a:t>
            </a:r>
            <a:endParaRPr lang="en-AU" sz="1600" dirty="0"/>
          </a:p>
          <a:p>
            <a:r>
              <a:rPr lang="en-AU" sz="1600" dirty="0"/>
              <a:t>Location:3 Rice Street, Moorabbin, VIC 3189</a:t>
            </a:r>
          </a:p>
          <a:p>
            <a:r>
              <a:rPr lang="en-AU" sz="1600" b="1" u="sng" dirty="0"/>
              <a:t>Judaism</a:t>
            </a:r>
            <a:endParaRPr lang="en-AU" sz="1600" dirty="0"/>
          </a:p>
          <a:p>
            <a:pPr lvl="0"/>
            <a:r>
              <a:rPr lang="en-AU" sz="1600" b="1" dirty="0"/>
              <a:t>Melbourne City Synagogues</a:t>
            </a:r>
            <a:endParaRPr lang="en-AU" sz="1600" dirty="0"/>
          </a:p>
          <a:p>
            <a:r>
              <a:rPr lang="en-AU" sz="1600" dirty="0"/>
              <a:t>Location:488 Albert Street, East Melbourne, VIC 3002</a:t>
            </a:r>
          </a:p>
          <a:p>
            <a:pPr lvl="0"/>
            <a:r>
              <a:rPr lang="en-AU" sz="1600" b="1" dirty="0"/>
              <a:t>Synagogues St Kilda Hebrew Congregation</a:t>
            </a:r>
            <a:endParaRPr lang="en-AU" sz="1600" dirty="0"/>
          </a:p>
          <a:p>
            <a:r>
              <a:rPr lang="en-AU" sz="1600" dirty="0"/>
              <a:t>Location:12 Charnwood Grove, St Kilda, VIC 3182 </a:t>
            </a:r>
          </a:p>
          <a:p>
            <a:pPr lvl="0"/>
            <a:r>
              <a:rPr lang="en-AU" sz="1600" b="1" dirty="0"/>
              <a:t>Elwood Synagogue</a:t>
            </a:r>
            <a:endParaRPr lang="en-AU" sz="1600" dirty="0"/>
          </a:p>
          <a:p>
            <a:r>
              <a:rPr lang="en-AU" sz="1600" dirty="0"/>
              <a:t>Location: 39 Dickens Street Elwood, VIC 3184</a:t>
            </a:r>
          </a:p>
          <a:p>
            <a:r>
              <a:rPr lang="en-AU" sz="1600" b="1" u="sng" dirty="0"/>
              <a:t>Buddhism </a:t>
            </a:r>
            <a:endParaRPr lang="en-AU" sz="1600" dirty="0"/>
          </a:p>
          <a:p>
            <a:pPr lvl="0"/>
            <a:r>
              <a:rPr lang="en-AU" sz="1600" b="1" dirty="0"/>
              <a:t>Buddhist Society of Victoria</a:t>
            </a:r>
            <a:endParaRPr lang="en-AU" sz="1600" dirty="0"/>
          </a:p>
          <a:p>
            <a:r>
              <a:rPr lang="en-AU" sz="1600" dirty="0"/>
              <a:t>Location:71-73 Darling Street, East Malvern, VIC</a:t>
            </a:r>
          </a:p>
          <a:p>
            <a:pPr lvl="0"/>
            <a:r>
              <a:rPr lang="en-AU" sz="1600" b="1" dirty="0" err="1"/>
              <a:t>Quang</a:t>
            </a:r>
            <a:r>
              <a:rPr lang="en-AU" sz="1600" b="1" dirty="0"/>
              <a:t> Ming Buddhist Temple</a:t>
            </a:r>
            <a:endParaRPr lang="en-AU" sz="1600" dirty="0"/>
          </a:p>
          <a:p>
            <a:r>
              <a:rPr lang="en-AU" sz="1600" dirty="0"/>
              <a:t>Location: 18 Burke Street, Maribyrnong, VIC</a:t>
            </a:r>
          </a:p>
          <a:p>
            <a:r>
              <a:rPr lang="en-AU" sz="1600" b="1" u="sng" dirty="0"/>
              <a:t>Sikhism</a:t>
            </a:r>
            <a:endParaRPr lang="en-AU" sz="1600" dirty="0"/>
          </a:p>
          <a:p>
            <a:pPr lvl="0"/>
            <a:r>
              <a:rPr lang="en-AU" sz="1600" b="1" dirty="0"/>
              <a:t>Sikh Temple Melbourne</a:t>
            </a:r>
            <a:endParaRPr lang="en-AU" sz="1600" dirty="0"/>
          </a:p>
          <a:p>
            <a:r>
              <a:rPr lang="en-AU" sz="1600" dirty="0"/>
              <a:t>Location: 127 Whitehorse </a:t>
            </a:r>
            <a:r>
              <a:rPr lang="en-AU" sz="1600" dirty="0" err="1"/>
              <a:t>Road,Blackburn</a:t>
            </a:r>
            <a:r>
              <a:rPr lang="en-AU" sz="1600" dirty="0"/>
              <a:t>, VIC 3130</a:t>
            </a:r>
          </a:p>
          <a:p>
            <a:pPr lvl="0"/>
            <a:r>
              <a:rPr lang="en-AU" sz="1600" b="1" dirty="0" err="1"/>
              <a:t>Gurdwara</a:t>
            </a:r>
            <a:r>
              <a:rPr lang="en-AU" sz="1600" b="1" dirty="0"/>
              <a:t> Sahib</a:t>
            </a:r>
            <a:endParaRPr lang="en-AU" sz="1600" dirty="0"/>
          </a:p>
          <a:p>
            <a:r>
              <a:rPr lang="en-AU" sz="1600" dirty="0"/>
              <a:t>Location: 116 Tyler Street, East Preston, VIC 3072</a:t>
            </a:r>
          </a:p>
        </p:txBody>
      </p:sp>
    </p:spTree>
  </p:cSld>
  <p:clrMapOvr>
    <a:masterClrMapping/>
  </p:clrMapOvr>
  <p:transition>
    <p:fade thruBlk="1"/>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PLACES TO VISIT</a:t>
            </a:r>
          </a:p>
        </p:txBody>
      </p:sp>
      <p:sp>
        <p:nvSpPr>
          <p:cNvPr id="3" name="Rectangle 2"/>
          <p:cNvSpPr/>
          <p:nvPr/>
        </p:nvSpPr>
        <p:spPr>
          <a:xfrm>
            <a:off x="672885" y="1556792"/>
            <a:ext cx="8136904" cy="5355312"/>
          </a:xfrm>
          <a:prstGeom prst="rect">
            <a:avLst/>
          </a:prstGeom>
        </p:spPr>
        <p:txBody>
          <a:bodyPr wrap="square">
            <a:spAutoFit/>
          </a:bodyPr>
          <a:lstStyle/>
          <a:p>
            <a:r>
              <a:rPr lang="en-AU" dirty="0"/>
              <a:t>There are many exciting and interesting things to do while living in Melbourne. A few places to visit include:</a:t>
            </a:r>
            <a:endParaRPr lang="en-US" dirty="0"/>
          </a:p>
          <a:p>
            <a:pPr marL="285750" indent="-285750">
              <a:buFont typeface="Arial" panose="020B0604020202020204" pitchFamily="34" charset="0"/>
              <a:buChar char="•"/>
            </a:pPr>
            <a:r>
              <a:rPr lang="en-AU" dirty="0"/>
              <a:t>Melbourne Zoo, Aquarium &amp; Museum </a:t>
            </a:r>
            <a:endParaRPr lang="en-US" dirty="0"/>
          </a:p>
          <a:p>
            <a:pPr marL="285750" lvl="0" indent="-285750">
              <a:buFont typeface="Arial" panose="020B0604020202020204" pitchFamily="34" charset="0"/>
              <a:buChar char="•"/>
            </a:pPr>
            <a:r>
              <a:rPr lang="en-AU" dirty="0"/>
              <a:t>Southgate Arts and Leisure Precinct</a:t>
            </a:r>
            <a:r>
              <a:rPr lang="en-US" dirty="0"/>
              <a:t> </a:t>
            </a:r>
          </a:p>
          <a:p>
            <a:pPr marL="285750" lvl="0" indent="-285750">
              <a:buFont typeface="Arial" panose="020B0604020202020204" pitchFamily="34" charset="0"/>
              <a:buChar char="•"/>
            </a:pPr>
            <a:r>
              <a:rPr lang="en-AU" dirty="0"/>
              <a:t>City Circle Tram: See central Melbourne aboard the free and convenient City Circle Tram.  </a:t>
            </a:r>
          </a:p>
          <a:p>
            <a:pPr marL="285750" lvl="0" indent="-285750">
              <a:buFont typeface="Arial" panose="020B0604020202020204" pitchFamily="34" charset="0"/>
              <a:buChar char="•"/>
            </a:pPr>
            <a:r>
              <a:rPr lang="en-AU" dirty="0"/>
              <a:t>MCG, Royal Botanic Gardens Melbourne</a:t>
            </a:r>
          </a:p>
          <a:p>
            <a:pPr marL="285750" lvl="0" indent="-285750">
              <a:buFont typeface="Arial" panose="020B0604020202020204" pitchFamily="34" charset="0"/>
              <a:buChar char="•"/>
            </a:pPr>
            <a:r>
              <a:rPr lang="en-AU" dirty="0"/>
              <a:t>National Gallery of Victoria</a:t>
            </a:r>
          </a:p>
          <a:p>
            <a:pPr marL="285750" lvl="0" indent="-285750">
              <a:buFont typeface="Arial" panose="020B0604020202020204" pitchFamily="34" charset="0"/>
              <a:buChar char="•"/>
            </a:pPr>
            <a:r>
              <a:rPr lang="en-AU" dirty="0"/>
              <a:t>Shrine of Remembrance</a:t>
            </a:r>
          </a:p>
          <a:p>
            <a:pPr marL="285750" lvl="0" indent="-285750">
              <a:buFont typeface="Arial" panose="020B0604020202020204" pitchFamily="34" charset="0"/>
              <a:buChar char="•"/>
            </a:pPr>
            <a:r>
              <a:rPr lang="en-AU" dirty="0"/>
              <a:t>The Ian Potter Centre: </a:t>
            </a:r>
            <a:r>
              <a:rPr lang="en-AU" dirty="0" err="1"/>
              <a:t>NGV</a:t>
            </a:r>
            <a:r>
              <a:rPr lang="en-AU" dirty="0"/>
              <a:t> Australia</a:t>
            </a:r>
          </a:p>
          <a:p>
            <a:pPr marL="285750" lvl="0" indent="-285750">
              <a:buFont typeface="Arial" panose="020B0604020202020204" pitchFamily="34" charset="0"/>
              <a:buChar char="•"/>
            </a:pPr>
            <a:r>
              <a:rPr lang="en-AU" dirty="0"/>
              <a:t>Eureka </a:t>
            </a:r>
            <a:r>
              <a:rPr lang="en-AU" dirty="0" err="1"/>
              <a:t>Skydeck</a:t>
            </a:r>
            <a:r>
              <a:rPr lang="en-AU" dirty="0"/>
              <a:t> 88</a:t>
            </a:r>
          </a:p>
          <a:p>
            <a:pPr marL="285750" lvl="0" indent="-285750">
              <a:buFont typeface="Arial" panose="020B0604020202020204" pitchFamily="34" charset="0"/>
              <a:buChar char="•"/>
            </a:pPr>
            <a:r>
              <a:rPr lang="en-AU" dirty="0"/>
              <a:t>Immigration Museum</a:t>
            </a:r>
          </a:p>
          <a:p>
            <a:pPr marL="285750" lvl="0" indent="-285750">
              <a:buFont typeface="Arial" panose="020B0604020202020204" pitchFamily="34" charset="0"/>
              <a:buChar char="•"/>
            </a:pPr>
            <a:r>
              <a:rPr lang="en-AU" dirty="0"/>
              <a:t>Federation Square</a:t>
            </a:r>
          </a:p>
          <a:p>
            <a:pPr marL="285750" lvl="0" indent="-285750">
              <a:buFont typeface="Arial" panose="020B0604020202020204" pitchFamily="34" charset="0"/>
              <a:buChar char="•"/>
            </a:pPr>
            <a:r>
              <a:rPr lang="en-AU" dirty="0"/>
              <a:t>The Great Ocean Road</a:t>
            </a:r>
            <a:endParaRPr lang="en-US" dirty="0"/>
          </a:p>
          <a:p>
            <a:pPr marL="285750" lvl="0" indent="-285750">
              <a:buFont typeface="Arial" panose="020B0604020202020204" pitchFamily="34" charset="0"/>
              <a:buChar char="•"/>
            </a:pPr>
            <a:r>
              <a:rPr lang="en-AU" dirty="0"/>
              <a:t>Sovereign Hill, Ballarat</a:t>
            </a:r>
            <a:endParaRPr lang="en-US" dirty="0"/>
          </a:p>
          <a:p>
            <a:pPr marL="285750" indent="-285750">
              <a:buFont typeface="Arial" panose="020B0604020202020204" pitchFamily="34" charset="0"/>
              <a:buChar char="•"/>
            </a:pPr>
            <a:r>
              <a:rPr lang="en-AU" dirty="0"/>
              <a:t>Phillip Island</a:t>
            </a:r>
          </a:p>
          <a:p>
            <a:pPr lvl="0"/>
            <a:r>
              <a:rPr lang="en-AU" u="sng" dirty="0">
                <a:hlinkClick r:id="rId2"/>
              </a:rPr>
              <a:t>http://www.visitvictoria.com</a:t>
            </a:r>
            <a:r>
              <a:rPr lang="en-AU" dirty="0"/>
              <a:t> </a:t>
            </a:r>
            <a:endParaRPr lang="en-US" dirty="0"/>
          </a:p>
          <a:p>
            <a:pPr lvl="0"/>
            <a:r>
              <a:rPr lang="en-AU" u="sng" dirty="0">
                <a:hlinkClick r:id="rId3"/>
              </a:rPr>
              <a:t>http://www.visitmelbourne.com</a:t>
            </a:r>
            <a:r>
              <a:rPr lang="en-AU" dirty="0"/>
              <a:t> </a:t>
            </a:r>
            <a:endParaRPr lang="en-US" dirty="0"/>
          </a:p>
          <a:p>
            <a:pPr marL="285750" indent="-285750">
              <a:buFont typeface="Arial" panose="020B0604020202020204" pitchFamily="34" charset="0"/>
              <a:buChar char="•"/>
            </a:pP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153400" cy="990600"/>
          </a:xfrm>
        </p:spPr>
        <p:txBody>
          <a:bodyPr/>
          <a:lstStyle/>
          <a:p>
            <a:pPr algn="ctr"/>
            <a:r>
              <a:rPr lang="en-US" b="1" dirty="0"/>
              <a:t>ENTERTAINMENT</a:t>
            </a:r>
          </a:p>
        </p:txBody>
      </p:sp>
      <p:sp>
        <p:nvSpPr>
          <p:cNvPr id="3" name="Rectangle 2"/>
          <p:cNvSpPr/>
          <p:nvPr/>
        </p:nvSpPr>
        <p:spPr>
          <a:xfrm>
            <a:off x="619133" y="1916832"/>
            <a:ext cx="8208912" cy="4247317"/>
          </a:xfrm>
          <a:prstGeom prst="rect">
            <a:avLst/>
          </a:prstGeom>
        </p:spPr>
        <p:txBody>
          <a:bodyPr wrap="square">
            <a:spAutoFit/>
          </a:bodyPr>
          <a:lstStyle/>
          <a:p>
            <a:r>
              <a:rPr lang="en-AU" b="1" dirty="0"/>
              <a:t>Festivals/Events</a:t>
            </a:r>
          </a:p>
          <a:p>
            <a:pPr marL="285750" indent="-285750">
              <a:buFont typeface="Arial" panose="020B0604020202020204" pitchFamily="34" charset="0"/>
              <a:buChar char="•"/>
            </a:pPr>
            <a:r>
              <a:rPr lang="en-AU" dirty="0"/>
              <a:t>International Comedy festival</a:t>
            </a:r>
          </a:p>
          <a:p>
            <a:pPr marL="285750" indent="-285750">
              <a:buFont typeface="Arial" panose="020B0604020202020204" pitchFamily="34" charset="0"/>
              <a:buChar char="•"/>
            </a:pPr>
            <a:r>
              <a:rPr lang="en-AU" dirty="0"/>
              <a:t>International Festival of the Arts</a:t>
            </a:r>
          </a:p>
          <a:p>
            <a:pPr marL="285750" indent="-285750">
              <a:buFont typeface="Arial" panose="020B0604020202020204" pitchFamily="34" charset="0"/>
              <a:buChar char="•"/>
            </a:pPr>
            <a:r>
              <a:rPr lang="en-AU" dirty="0"/>
              <a:t>Chinese New Year Parade</a:t>
            </a:r>
          </a:p>
          <a:p>
            <a:pPr marL="285750" indent="-285750">
              <a:buFont typeface="Arial" panose="020B0604020202020204" pitchFamily="34" charset="0"/>
              <a:buChar char="•"/>
            </a:pPr>
            <a:r>
              <a:rPr lang="en-AU" dirty="0"/>
              <a:t>Moomba Festival</a:t>
            </a:r>
          </a:p>
          <a:p>
            <a:pPr marL="285750" indent="-285750">
              <a:buFont typeface="Arial" panose="020B0604020202020204" pitchFamily="34" charset="0"/>
              <a:buChar char="•"/>
            </a:pPr>
            <a:endParaRPr lang="en-AU" b="1" dirty="0"/>
          </a:p>
          <a:p>
            <a:r>
              <a:rPr lang="en-AU" b="1" dirty="0"/>
              <a:t>International Sporting </a:t>
            </a:r>
          </a:p>
          <a:p>
            <a:pPr marL="285750" indent="-285750">
              <a:buFont typeface="Arial" panose="020B0604020202020204" pitchFamily="34" charset="0"/>
              <a:buChar char="•"/>
            </a:pPr>
            <a:r>
              <a:rPr lang="en-AU" dirty="0"/>
              <a:t>Spring Racing Carnival &amp; Melbourne Cup</a:t>
            </a:r>
          </a:p>
          <a:p>
            <a:pPr marL="285750" indent="-285750">
              <a:buFont typeface="Arial" panose="020B0604020202020204" pitchFamily="34" charset="0"/>
              <a:buChar char="•"/>
            </a:pPr>
            <a:r>
              <a:rPr lang="en-AU" dirty="0"/>
              <a:t>Australian Open (Grand Slam Tennis)</a:t>
            </a:r>
          </a:p>
          <a:p>
            <a:pPr marL="285750" indent="-285750">
              <a:buFont typeface="Arial" panose="020B0604020202020204" pitchFamily="34" charset="0"/>
              <a:buChar char="•"/>
            </a:pPr>
            <a:r>
              <a:rPr lang="en-AU" dirty="0"/>
              <a:t>Cricket World Series Test</a:t>
            </a:r>
          </a:p>
          <a:p>
            <a:pPr marL="285750" indent="-285750">
              <a:buFont typeface="Arial" panose="020B0604020202020204" pitchFamily="34" charset="0"/>
              <a:buChar char="•"/>
            </a:pPr>
            <a:r>
              <a:rPr lang="en-AU" dirty="0"/>
              <a:t>Grand Prix Racing</a:t>
            </a:r>
            <a:endParaRPr lang="en-US" dirty="0"/>
          </a:p>
          <a:p>
            <a:pPr marL="285750" indent="-285750">
              <a:buFont typeface="Arial" panose="020B0604020202020204" pitchFamily="34" charset="0"/>
              <a:buChar char="•"/>
            </a:pPr>
            <a:r>
              <a:rPr lang="en-AU" dirty="0"/>
              <a:t>Bells Beach Surf Classic</a:t>
            </a:r>
          </a:p>
          <a:p>
            <a:pPr marL="285750" indent="-285750">
              <a:buFont typeface="Arial" panose="020B0604020202020204" pitchFamily="34" charset="0"/>
              <a:buChar char="•"/>
            </a:pPr>
            <a:endParaRPr lang="en-AU"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3">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13888</Words>
  <Application>Microsoft Office PowerPoint</Application>
  <PresentationFormat>On-screen Show (4:3)</PresentationFormat>
  <Paragraphs>1693</Paragraphs>
  <Slides>120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120</vt:i4>
      </vt:variant>
    </vt:vector>
  </HeadingPairs>
  <TitlesOfParts>
    <vt:vector size="128" baseType="lpstr">
      <vt:lpstr>Arial</vt:lpstr>
      <vt:lpstr>Calibri</vt:lpstr>
      <vt:lpstr>Century Gothic</vt:lpstr>
      <vt:lpstr>Times New Roman</vt:lpstr>
      <vt:lpstr>Wingdings</vt:lpstr>
      <vt:lpstr>Wingdings 2</vt:lpstr>
      <vt:lpstr>幼圆</vt:lpstr>
      <vt:lpstr>Median</vt:lpstr>
      <vt:lpstr>Australia Orientation</vt:lpstr>
      <vt:lpstr>AUSTRALIA</vt:lpstr>
      <vt:lpstr>AUSTRALIA:VICTORIA</vt:lpstr>
      <vt:lpstr>AUSTRALIA</vt:lpstr>
      <vt:lpstr>AUSTRALIAN CLIMATE</vt:lpstr>
      <vt:lpstr>MELBOURNE CLIMATE</vt:lpstr>
      <vt:lpstr>ADJUSTING TO LIFE IN AUSTRALIA  </vt:lpstr>
      <vt:lpstr>ADJUSTING TO LIFE IN AUSTRALIA  </vt:lpstr>
      <vt:lpstr>ADJUSTING TO LIFE IN AUSTRALIA  </vt:lpstr>
      <vt:lpstr>ADJUSTING TO LIFE IN AUSTRALIA  </vt:lpstr>
      <vt:lpstr>ADJUSTING TO LIFE IN AUSTRALIA  </vt:lpstr>
      <vt:lpstr>ADJUSTING TO LIFE IN AUSTRALIA  </vt:lpstr>
      <vt:lpstr>ADJUSTING TO LIFE IN AUSTRALIA  </vt:lpstr>
      <vt:lpstr>HEALTH CARE</vt:lpstr>
      <vt:lpstr>HEALTH CARE</vt:lpstr>
      <vt:lpstr>HEALTH CARE</vt:lpstr>
      <vt:lpstr>HEALTH CARE</vt:lpstr>
      <vt:lpstr>HEALTH CARE</vt:lpstr>
      <vt:lpstr>HEALTH CARE</vt:lpstr>
      <vt:lpstr> EARNING AN INCOME</vt:lpstr>
      <vt:lpstr> EARNING AN INCOME</vt:lpstr>
      <vt:lpstr>BANKING</vt:lpstr>
      <vt:lpstr> AREA CODES FOR LANDLINES </vt:lpstr>
      <vt:lpstr>TRANSPORT</vt:lpstr>
      <vt:lpstr>TRANSPORT</vt:lpstr>
      <vt:lpstr>TRANSPORT</vt:lpstr>
      <vt:lpstr>TRANSPORT</vt:lpstr>
      <vt:lpstr>TRANSPORT</vt:lpstr>
      <vt:lpstr> OBEYING THE LAW</vt:lpstr>
      <vt:lpstr>IMPORTANT HOLIDAYS</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AUSTRALIAN CULTURE  </vt:lpstr>
      <vt:lpstr>ADOPTING</vt:lpstr>
      <vt:lpstr>ADOPTING:PERSONAL HABBITS</vt:lpstr>
      <vt:lpstr>ADOPTING:PERSONAL HABBITS</vt:lpstr>
      <vt:lpstr>ADOPTING:PERSONAL HABBITS</vt:lpstr>
      <vt:lpstr>ADDRESSING PEOPLE</vt:lpstr>
      <vt:lpstr>ADDRESSING PEOPLE</vt:lpstr>
      <vt:lpstr>CARING FOR CHILDREN</vt:lpstr>
      <vt:lpstr>PowerPoint Presentation</vt:lpstr>
      <vt:lpstr> PERSONAL SAFETY</vt:lpstr>
      <vt:lpstr> PERSONAL SAFETY</vt:lpstr>
      <vt:lpstr> PERSONAL SAFETY</vt:lpstr>
      <vt:lpstr> PERSONAL SAFETY</vt:lpstr>
      <vt:lpstr> PERSONAL SAFETY</vt:lpstr>
      <vt:lpstr> PERSONAL SAFETY</vt:lpstr>
      <vt:lpstr> PERSONAL SAFETY</vt:lpstr>
      <vt:lpstr>PERSONAL SAFETY: TAXIS</vt:lpstr>
      <vt:lpstr> PERSONAL SAFETY:TAXIS </vt:lpstr>
      <vt:lpstr> PERSONAL SAFETY:TAXIS </vt:lpstr>
      <vt:lpstr> PERSONAL SAFETY:TAXIS </vt:lpstr>
      <vt:lpstr> PERSONAL SAFETY:DRIVING </vt:lpstr>
      <vt:lpstr> PERSONAL SAFETY:DRIVING </vt:lpstr>
      <vt:lpstr> PERSONAL SAFETY:DRIVING </vt:lpstr>
      <vt:lpstr> PERSONAL SAFETY:DRIVING </vt:lpstr>
      <vt:lpstr>SAFETY WITH MONEY</vt:lpstr>
      <vt:lpstr> PERSONAL SAFETY:SEXUAL ASSAULT</vt:lpstr>
      <vt:lpstr> PERSONAL SAFETY:SEXUAL ASSAULT</vt:lpstr>
      <vt:lpstr> PERSONAL SAFETY:SEXUAL ASSAULT</vt:lpstr>
      <vt:lpstr>SUN EXPOSURE</vt:lpstr>
      <vt:lpstr>MARKETS</vt:lpstr>
      <vt:lpstr>MARKETS</vt:lpstr>
      <vt:lpstr>MARKETS</vt:lpstr>
      <vt:lpstr>MARKETS</vt:lpstr>
      <vt:lpstr>HOUSEKEEPING</vt:lpstr>
      <vt:lpstr>HOUSEKEEPING</vt:lpstr>
      <vt:lpstr>HOUSEKEEPING</vt:lpstr>
      <vt:lpstr>HOUSEKEEPING</vt:lpstr>
      <vt:lpstr>HOUSEKEEPING</vt:lpstr>
      <vt:lpstr>RELIGION &amp; FAITH </vt:lpstr>
      <vt:lpstr>RELIGION &amp; FAITH </vt:lpstr>
      <vt:lpstr>RELIGION &amp; FAITH </vt:lpstr>
      <vt:lpstr>PLACES TO VISIT</vt:lpstr>
      <vt:lpstr>ENTERTAINMENT</vt:lpstr>
      <vt:lpstr>HOME FIRE SAFETY </vt:lpstr>
      <vt:lpstr>HOME FIRE SAFETY </vt:lpstr>
      <vt:lpstr>HOME FIRE SAFETY </vt:lpstr>
      <vt:lpstr>HOME FIRE SAFETY </vt:lpstr>
      <vt:lpstr>HOME FIRE SAFETY </vt:lpstr>
      <vt:lpstr>SUN SAFETY</vt:lpstr>
      <vt:lpstr>BEACH SAFETY</vt:lpstr>
      <vt:lpstr>BEACH SAFETY</vt:lpstr>
      <vt:lpstr>BEACH SAFETY</vt:lpstr>
      <vt:lpstr>BUSH &amp; OUTBACK SAFETY</vt:lpstr>
      <vt:lpstr>BUSH FIRE SAFETY</vt:lpstr>
      <vt:lpstr>BUSH FIRE SAFETY</vt:lpstr>
      <vt:lpstr>OUTBACK </vt:lpstr>
      <vt:lpstr>OUTBACK </vt:lpstr>
      <vt:lpstr>STORM SAFETY </vt:lpstr>
      <vt:lpstr>STORM SAFETY </vt:lpstr>
      <vt:lpstr>DANGEROUS ANIMALS &amp; PLANTS</vt:lpstr>
      <vt:lpstr>DANGEROUS ANIMALS &amp; PLANTS</vt:lpstr>
      <vt:lpstr>GENERAL FIRST AID FOR BITES &amp; STINGS</vt:lpstr>
      <vt:lpstr>Department of Home Affairs  </vt:lpstr>
      <vt:lpstr>AUSTRALIA QUARANTINE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Raju</dc:creator>
  <cp:lastModifiedBy>Aster</cp:lastModifiedBy>
  <cp:revision>174</cp:revision>
  <dcterms:created xsi:type="dcterms:W3CDTF">2012-08-20T05:07:00Z</dcterms:created>
  <dcterms:modified xsi:type="dcterms:W3CDTF">2018-11-28T05:42:20Z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